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theme/themeOverride12.xml" ContentType="application/vnd.openxmlformats-officedocument.themeOverride+xml"/>
  <Override PartName="/ppt/theme/themeOverride30.xml" ContentType="application/vnd.openxmlformats-officedocument.themeOverr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theme/themeOverride5.xml" ContentType="application/vnd.openxmlformats-officedocument.themeOverr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theme/themeOverride39.xml" ContentType="application/vnd.openxmlformats-officedocument.themeOverride+xml"/>
  <Override PartName="/ppt/theme/themeOverride17.xml" ContentType="application/vnd.openxmlformats-officedocument.themeOverride+xml"/>
  <Override PartName="/ppt/theme/themeOverride28.xml" ContentType="application/vnd.openxmlformats-officedocument.themeOverride+xml"/>
  <Override PartName="/ppt/theme/themeOverride46.xml" ContentType="application/vnd.openxmlformats-officedocument.themeOverride+xml"/>
  <Override PartName="/ppt/slides/slide99.xml" ContentType="application/vnd.openxmlformats-officedocument.presentationml.slide+xml"/>
  <Override PartName="/ppt/theme/themeOverride24.xml" ContentType="application/vnd.openxmlformats-officedocument.themeOverride+xml"/>
  <Override PartName="/ppt/theme/themeOverride35.xml" ContentType="application/vnd.openxmlformats-officedocument.themeOverr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theme/themeOverride13.xml" ContentType="application/vnd.openxmlformats-officedocument.themeOverride+xml"/>
  <Override PartName="/ppt/theme/themeOverride42.xml" ContentType="application/vnd.openxmlformats-officedocument.themeOverrid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Override PartName="/ppt/theme/themeOverride20.xml" ContentType="application/vnd.openxmlformats-officedocument.themeOverride+xml"/>
  <Override PartName="/ppt/theme/themeOverride31.xml" ContentType="application/vnd.openxmlformats-officedocument.themeOverr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theme/themeOverride29.xml" ContentType="application/vnd.openxmlformats-officedocument.themeOverride+xml"/>
  <Override PartName="/ppt/theme/themeOverride47.xml" ContentType="application/vnd.openxmlformats-officedocument.themeOverride+xml"/>
  <Override PartName="/ppt/slideLayouts/slideLayout10.xml" ContentType="application/vnd.openxmlformats-officedocument.presentationml.slideLayout+xml"/>
  <Default Extension="gif" ContentType="image/gif"/>
  <Override PartName="/ppt/theme/themeOverride18.xml" ContentType="application/vnd.openxmlformats-officedocument.themeOverride+xml"/>
  <Override PartName="/ppt/theme/themeOverride36.xml" ContentType="application/vnd.openxmlformats-officedocument.themeOverride+xml"/>
  <Override PartName="/ppt/slides/slide89.xml" ContentType="application/vnd.openxmlformats-officedocument.presentationml.slide+xml"/>
  <Override PartName="/ppt/slides/slide98.xml" ContentType="application/vnd.openxmlformats-officedocument.presentationml.slide+xml"/>
  <Override PartName="/ppt/theme/themeOverride16.xml" ContentType="application/vnd.openxmlformats-officedocument.themeOverride+xml"/>
  <Override PartName="/ppt/theme/themeOverride25.xml" ContentType="application/vnd.openxmlformats-officedocument.themeOverride+xml"/>
  <Override PartName="/ppt/theme/themeOverride34.xml" ContentType="application/vnd.openxmlformats-officedocument.themeOverride+xml"/>
  <Override PartName="/ppt/theme/themeOverride43.xml" ContentType="application/vnd.openxmlformats-officedocument.themeOverr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theme/themeOverride9.xml" ContentType="application/vnd.openxmlformats-officedocument.themeOverride+xml"/>
  <Override PartName="/ppt/theme/themeOverride14.xml" ContentType="application/vnd.openxmlformats-officedocument.themeOverride+xml"/>
  <Override PartName="/ppt/theme/themeOverride23.xml" ContentType="application/vnd.openxmlformats-officedocument.themeOverride+xml"/>
  <Override PartName="/ppt/theme/themeOverride32.xml" ContentType="application/vnd.openxmlformats-officedocument.themeOverride+xml"/>
  <Override PartName="/ppt/theme/themeOverride41.xml" ContentType="application/vnd.openxmlformats-officedocument.themeOverr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theme/themeOverride7.xml" ContentType="application/vnd.openxmlformats-officedocument.themeOverride+xml"/>
  <Override PartName="/ppt/theme/themeOverride21.xml" ContentType="application/vnd.openxmlformats-officedocument.themeOverr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Override10.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theme/themeOverride3.xml" ContentType="application/vnd.openxmlformats-officedocument.themeOverr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theme/themeOverride19.xml" ContentType="application/vnd.openxmlformats-officedocument.themeOverride+xml"/>
  <Override PartName="/ppt/theme/themeOverride48.xml" ContentType="application/vnd.openxmlformats-officedocument.themeOverride+xml"/>
  <Override PartName="/ppt/theme/themeOverride37.xml" ContentType="application/vnd.openxmlformats-officedocument.themeOverride+xml"/>
  <Override PartName="/ppt/slides/slide79.xml" ContentType="application/vnd.openxmlformats-officedocument.presentationml.slide+xml"/>
  <Override PartName="/ppt/theme/themeOverride15.xml" ContentType="application/vnd.openxmlformats-officedocument.themeOverride+xml"/>
  <Override PartName="/ppt/theme/themeOverride26.xml" ContentType="application/vnd.openxmlformats-officedocument.themeOverride+xml"/>
  <Override PartName="/ppt/theme/themeOverride44.xml" ContentType="application/vnd.openxmlformats-officedocument.themeOverr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theme/themeOverride22.xml" ContentType="application/vnd.openxmlformats-officedocument.themeOverride+xml"/>
  <Override PartName="/ppt/theme/themeOverride33.xml" ContentType="application/vnd.openxmlformats-officedocument.themeOverr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theme/themeOverride8.xml" ContentType="application/vnd.openxmlformats-officedocument.themeOverride+xml"/>
  <Override PartName="/ppt/theme/themeOverride11.xml" ContentType="application/vnd.openxmlformats-officedocument.themeOverride+xml"/>
  <Override PartName="/ppt/theme/themeOverride40.xml" ContentType="application/vnd.openxmlformats-officedocument.themeOverr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theme/themeOverride4.xml" ContentType="application/vnd.openxmlformats-officedocument.themeOverr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theme/themeOverride38.xml" ContentType="application/vnd.openxmlformats-officedocument.themeOverride+xml"/>
  <Override PartName="/ppt/theme/themeOverride49.xml" ContentType="application/vnd.openxmlformats-officedocument.themeOverride+xml"/>
  <Override PartName="/ppt/theme/themeOverride27.xml" ContentType="application/vnd.openxmlformats-officedocument.themeOverride+xml"/>
  <Override PartName="/ppt/theme/themeOverride45.xml" ContentType="application/vnd.openxmlformats-officedocument.themeOverr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4"/>
  </p:notesMasterIdLst>
  <p:sldIdLst>
    <p:sldId id="308" r:id="rId2"/>
    <p:sldId id="309" r:id="rId3"/>
    <p:sldId id="310" r:id="rId4"/>
    <p:sldId id="311" r:id="rId5"/>
    <p:sldId id="312" r:id="rId6"/>
    <p:sldId id="313" r:id="rId7"/>
    <p:sldId id="314" r:id="rId8"/>
    <p:sldId id="315" r:id="rId9"/>
    <p:sldId id="316" r:id="rId10"/>
    <p:sldId id="317" r:id="rId11"/>
    <p:sldId id="318" r:id="rId12"/>
    <p:sldId id="319" r:id="rId13"/>
    <p:sldId id="320" r:id="rId14"/>
    <p:sldId id="321" r:id="rId15"/>
    <p:sldId id="322" r:id="rId16"/>
    <p:sldId id="323" r:id="rId17"/>
    <p:sldId id="324" r:id="rId18"/>
    <p:sldId id="325" r:id="rId19"/>
    <p:sldId id="326" r:id="rId20"/>
    <p:sldId id="327" r:id="rId21"/>
    <p:sldId id="328" r:id="rId22"/>
    <p:sldId id="329" r:id="rId23"/>
    <p:sldId id="330" r:id="rId24"/>
    <p:sldId id="331" r:id="rId25"/>
    <p:sldId id="332" r:id="rId26"/>
    <p:sldId id="333" r:id="rId27"/>
    <p:sldId id="334" r:id="rId28"/>
    <p:sldId id="335" r:id="rId29"/>
    <p:sldId id="336" r:id="rId30"/>
    <p:sldId id="337" r:id="rId31"/>
    <p:sldId id="338" r:id="rId32"/>
    <p:sldId id="339" r:id="rId33"/>
    <p:sldId id="340" r:id="rId34"/>
    <p:sldId id="341" r:id="rId35"/>
    <p:sldId id="342" r:id="rId36"/>
    <p:sldId id="343" r:id="rId37"/>
    <p:sldId id="344" r:id="rId38"/>
    <p:sldId id="345" r:id="rId39"/>
    <p:sldId id="346" r:id="rId40"/>
    <p:sldId id="347" r:id="rId41"/>
    <p:sldId id="348" r:id="rId42"/>
    <p:sldId id="349" r:id="rId43"/>
    <p:sldId id="350" r:id="rId44"/>
    <p:sldId id="351" r:id="rId45"/>
    <p:sldId id="352" r:id="rId46"/>
    <p:sldId id="353" r:id="rId47"/>
    <p:sldId id="354" r:id="rId48"/>
    <p:sldId id="355" r:id="rId49"/>
    <p:sldId id="356" r:id="rId50"/>
    <p:sldId id="357" r:id="rId51"/>
    <p:sldId id="358" r:id="rId52"/>
    <p:sldId id="359" r:id="rId53"/>
    <p:sldId id="360" r:id="rId54"/>
    <p:sldId id="361" r:id="rId55"/>
    <p:sldId id="362" r:id="rId56"/>
    <p:sldId id="363" r:id="rId57"/>
    <p:sldId id="364" r:id="rId58"/>
    <p:sldId id="256" r:id="rId59"/>
    <p:sldId id="257" r:id="rId60"/>
    <p:sldId id="258" r:id="rId61"/>
    <p:sldId id="259" r:id="rId62"/>
    <p:sldId id="266" r:id="rId63"/>
    <p:sldId id="260" r:id="rId64"/>
    <p:sldId id="261" r:id="rId65"/>
    <p:sldId id="267" r:id="rId66"/>
    <p:sldId id="262" r:id="rId67"/>
    <p:sldId id="263" r:id="rId68"/>
    <p:sldId id="264" r:id="rId69"/>
    <p:sldId id="265" r:id="rId70"/>
    <p:sldId id="268" r:id="rId71"/>
    <p:sldId id="269" r:id="rId72"/>
    <p:sldId id="270" r:id="rId73"/>
    <p:sldId id="271" r:id="rId74"/>
    <p:sldId id="272" r:id="rId75"/>
    <p:sldId id="273" r:id="rId76"/>
    <p:sldId id="274" r:id="rId77"/>
    <p:sldId id="275" r:id="rId78"/>
    <p:sldId id="276" r:id="rId79"/>
    <p:sldId id="277" r:id="rId80"/>
    <p:sldId id="278" r:id="rId81"/>
    <p:sldId id="279" r:id="rId82"/>
    <p:sldId id="280" r:id="rId83"/>
    <p:sldId id="281" r:id="rId84"/>
    <p:sldId id="282" r:id="rId85"/>
    <p:sldId id="283" r:id="rId86"/>
    <p:sldId id="284" r:id="rId87"/>
    <p:sldId id="285" r:id="rId88"/>
    <p:sldId id="286" r:id="rId89"/>
    <p:sldId id="287" r:id="rId90"/>
    <p:sldId id="288" r:id="rId91"/>
    <p:sldId id="289" r:id="rId92"/>
    <p:sldId id="290" r:id="rId93"/>
    <p:sldId id="291" r:id="rId94"/>
    <p:sldId id="292" r:id="rId95"/>
    <p:sldId id="293" r:id="rId96"/>
    <p:sldId id="294" r:id="rId97"/>
    <p:sldId id="295" r:id="rId98"/>
    <p:sldId id="296" r:id="rId99"/>
    <p:sldId id="305" r:id="rId100"/>
    <p:sldId id="306" r:id="rId101"/>
    <p:sldId id="307" r:id="rId102"/>
    <p:sldId id="365" r:id="rId103"/>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90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heme" Target="theme/theme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9105F9-DBE3-4263-8DCB-DDE411309511}" type="datetimeFigureOut">
              <a:rPr lang="es-CO" smtClean="0"/>
              <a:pPr/>
              <a:t>12/09/2011</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D2AF1A-0147-4A83-BFD4-19EBB99580DA}" type="slidenum">
              <a:rPr lang="es-CO" smtClean="0"/>
              <a:pPr/>
              <a:t>‹Nº›</a:t>
            </a:fld>
            <a:endParaRPr lang="es-CO"/>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7FCBDFBE-A4F4-4889-A922-E3CA4064BA31}" type="slidenum">
              <a:rPr lang="es-CO" smtClean="0"/>
              <a:pPr/>
              <a:t>5</a:t>
            </a:fld>
            <a:endParaRPr lang="es-C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5BB592E9-13B0-4D5B-BAC6-4D4D22F29E43}" type="datetimeFigureOut">
              <a:rPr lang="es-CO" smtClean="0"/>
              <a:pPr/>
              <a:t>12/09/2011</a:t>
            </a:fld>
            <a:endParaRPr lang="es-CO"/>
          </a:p>
        </p:txBody>
      </p:sp>
      <p:sp>
        <p:nvSpPr>
          <p:cNvPr id="19" name="18 Marcador de pie de página"/>
          <p:cNvSpPr>
            <a:spLocks noGrp="1"/>
          </p:cNvSpPr>
          <p:nvPr>
            <p:ph type="ftr" sz="quarter" idx="11"/>
          </p:nvPr>
        </p:nvSpPr>
        <p:spPr/>
        <p:txBody>
          <a:bodyPr/>
          <a:lstStyle/>
          <a:p>
            <a:endParaRPr lang="es-CO"/>
          </a:p>
        </p:txBody>
      </p:sp>
      <p:sp>
        <p:nvSpPr>
          <p:cNvPr id="27" name="26 Marcador de número de diapositiva"/>
          <p:cNvSpPr>
            <a:spLocks noGrp="1"/>
          </p:cNvSpPr>
          <p:nvPr>
            <p:ph type="sldNum" sz="quarter" idx="12"/>
          </p:nvPr>
        </p:nvSpPr>
        <p:spPr/>
        <p:txBody>
          <a:bodyPr/>
          <a:lstStyle/>
          <a:p>
            <a:fld id="{6078B9DE-442B-4AB8-B3FD-72B6C3554FD0}" type="slidenum">
              <a:rPr lang="es-CO" smtClean="0"/>
              <a:pPr/>
              <a:t>‹Nº›</a:t>
            </a:fld>
            <a:endParaRPr lang="es-CO"/>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BB592E9-13B0-4D5B-BAC6-4D4D22F29E43}" type="datetimeFigureOut">
              <a:rPr lang="es-CO" smtClean="0"/>
              <a:pPr/>
              <a:t>12/09/2011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6078B9DE-442B-4AB8-B3FD-72B6C3554FD0}"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BB592E9-13B0-4D5B-BAC6-4D4D22F29E43}" type="datetimeFigureOut">
              <a:rPr lang="es-CO" smtClean="0"/>
              <a:pPr/>
              <a:t>12/09/2011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6078B9DE-442B-4AB8-B3FD-72B6C3554FD0}"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BB592E9-13B0-4D5B-BAC6-4D4D22F29E43}" type="datetimeFigureOut">
              <a:rPr lang="es-CO" smtClean="0"/>
              <a:pPr/>
              <a:t>12/09/2011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6078B9DE-442B-4AB8-B3FD-72B6C3554FD0}"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5BB592E9-13B0-4D5B-BAC6-4D4D22F29E43}" type="datetimeFigureOut">
              <a:rPr lang="es-CO" smtClean="0"/>
              <a:pPr/>
              <a:t>12/09/2011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6078B9DE-442B-4AB8-B3FD-72B6C3554FD0}" type="slidenum">
              <a:rPr lang="es-CO" smtClean="0"/>
              <a:pPr/>
              <a:t>‹Nº›</a:t>
            </a:fld>
            <a:endParaRPr lang="es-CO"/>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5BB592E9-13B0-4D5B-BAC6-4D4D22F29E43}" type="datetimeFigureOut">
              <a:rPr lang="es-CO" smtClean="0"/>
              <a:pPr/>
              <a:t>12/09/2011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6078B9DE-442B-4AB8-B3FD-72B6C3554FD0}"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5BB592E9-13B0-4D5B-BAC6-4D4D22F29E43}" type="datetimeFigureOut">
              <a:rPr lang="es-CO" smtClean="0"/>
              <a:pPr/>
              <a:t>12/09/2011</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6078B9DE-442B-4AB8-B3FD-72B6C3554FD0}"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5BB592E9-13B0-4D5B-BAC6-4D4D22F29E43}" type="datetimeFigureOut">
              <a:rPr lang="es-CO" smtClean="0"/>
              <a:pPr/>
              <a:t>12/09/2011</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6078B9DE-442B-4AB8-B3FD-72B6C3554FD0}"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BB592E9-13B0-4D5B-BAC6-4D4D22F29E43}" type="datetimeFigureOut">
              <a:rPr lang="es-CO" smtClean="0"/>
              <a:pPr/>
              <a:t>12/09/2011</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6078B9DE-442B-4AB8-B3FD-72B6C3554FD0}"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5BB592E9-13B0-4D5B-BAC6-4D4D22F29E43}" type="datetimeFigureOut">
              <a:rPr lang="es-CO" smtClean="0"/>
              <a:pPr/>
              <a:t>12/09/2011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6078B9DE-442B-4AB8-B3FD-72B6C3554FD0}"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5BB592E9-13B0-4D5B-BAC6-4D4D22F29E43}" type="datetimeFigureOut">
              <a:rPr lang="es-CO" smtClean="0"/>
              <a:pPr/>
              <a:t>12/09/2011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a:xfrm>
            <a:off x="8077200" y="6356350"/>
            <a:ext cx="609600" cy="365125"/>
          </a:xfrm>
        </p:spPr>
        <p:txBody>
          <a:bodyPr/>
          <a:lstStyle/>
          <a:p>
            <a:fld id="{6078B9DE-442B-4AB8-B3FD-72B6C3554FD0}" type="slidenum">
              <a:rPr lang="es-CO" smtClean="0"/>
              <a:pPr/>
              <a:t>‹Nº›</a:t>
            </a:fld>
            <a:endParaRPr lang="es-CO"/>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B592E9-13B0-4D5B-BAC6-4D4D22F29E43}" type="datetimeFigureOut">
              <a:rPr lang="es-CO" smtClean="0"/>
              <a:pPr/>
              <a:t>12/09/2011</a:t>
            </a:fld>
            <a:endParaRPr lang="es-CO"/>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CO"/>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078B9DE-442B-4AB8-B3FD-72B6C3554FD0}" type="slidenum">
              <a:rPr lang="es-CO" smtClean="0"/>
              <a:pPr/>
              <a:t>‹Nº›</a:t>
            </a:fld>
            <a:endParaRPr lang="es-CO"/>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6.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6.xml"/><Relationship Id="rId1" Type="http://schemas.openxmlformats.org/officeDocument/2006/relationships/themeOverride" Target="../theme/themeOverr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slideLayout" Target="../slideLayouts/slideLayout6.xml"/><Relationship Id="rId1" Type="http://schemas.openxmlformats.org/officeDocument/2006/relationships/themeOverride" Target="../theme/themeOverride11.xml"/><Relationship Id="rId4" Type="http://schemas.openxmlformats.org/officeDocument/2006/relationships/image" Target="../media/image8.gif"/></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6.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slideLayout" Target="../slideLayouts/slideLayout6.xml"/><Relationship Id="rId1" Type="http://schemas.openxmlformats.org/officeDocument/2006/relationships/themeOverride" Target="../theme/themeOverride15.xml"/><Relationship Id="rId4" Type="http://schemas.openxmlformats.org/officeDocument/2006/relationships/image" Target="../media/image11.gif"/></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hemeOverride" Target="../theme/themeOverride1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6.xml"/><Relationship Id="rId1" Type="http://schemas.openxmlformats.org/officeDocument/2006/relationships/themeOverride" Target="../theme/themeOverr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slideLayout" Target="../slideLayouts/slideLayout6.xml"/><Relationship Id="rId1" Type="http://schemas.openxmlformats.org/officeDocument/2006/relationships/themeOverride" Target="../theme/themeOverride19.xml"/><Relationship Id="rId4" Type="http://schemas.openxmlformats.org/officeDocument/2006/relationships/image" Target="../media/image14.gif"/></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hemeOverride" Target="../theme/themeOverride20.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6.xml"/><Relationship Id="rId1" Type="http://schemas.openxmlformats.org/officeDocument/2006/relationships/themeOverride" Target="../theme/themeOverr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slideLayout" Target="../slideLayouts/slideLayout6.xml"/><Relationship Id="rId1" Type="http://schemas.openxmlformats.org/officeDocument/2006/relationships/themeOverride" Target="../theme/themeOverride23.xml"/><Relationship Id="rId4" Type="http://schemas.openxmlformats.org/officeDocument/2006/relationships/image" Target="../media/image17.gif"/></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hemeOverride" Target="../theme/themeOverride24.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slideLayout" Target="../slideLayouts/slideLayout6.xml"/><Relationship Id="rId1" Type="http://schemas.openxmlformats.org/officeDocument/2006/relationships/themeOverride" Target="../theme/themeOverr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slideLayout" Target="../slideLayouts/slideLayout6.xml"/><Relationship Id="rId1" Type="http://schemas.openxmlformats.org/officeDocument/2006/relationships/themeOverride" Target="../theme/themeOverride27.xml"/><Relationship Id="rId4" Type="http://schemas.openxmlformats.org/officeDocument/2006/relationships/image" Target="../media/image20.gif"/></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hemeOverride" Target="../theme/themeOverride28.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9.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Layout" Target="../slideLayouts/slideLayout6.xml"/><Relationship Id="rId1" Type="http://schemas.openxmlformats.org/officeDocument/2006/relationships/themeOverride" Target="../theme/themeOverride30.xml"/></Relationships>
</file>

<file path=ppt/slides/_rels/slide31.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slideLayout" Target="../slideLayouts/slideLayout6.xml"/><Relationship Id="rId1" Type="http://schemas.openxmlformats.org/officeDocument/2006/relationships/themeOverride" Target="../theme/themeOverride31.xml"/><Relationship Id="rId4" Type="http://schemas.openxmlformats.org/officeDocument/2006/relationships/image" Target="../media/image20.gif"/></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hemeOverride" Target="../theme/themeOverride32.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33.xml"/></Relationships>
</file>

<file path=ppt/slides/_rels/slide3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6.xml"/><Relationship Id="rId1" Type="http://schemas.openxmlformats.org/officeDocument/2006/relationships/themeOverride" Target="../theme/themeOverr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slideLayout" Target="../slideLayouts/slideLayout6.xml"/><Relationship Id="rId1" Type="http://schemas.openxmlformats.org/officeDocument/2006/relationships/themeOverride" Target="../theme/themeOverride35.xml"/><Relationship Id="rId5" Type="http://schemas.openxmlformats.org/officeDocument/2006/relationships/image" Target="../media/image26.gif"/><Relationship Id="rId4" Type="http://schemas.openxmlformats.org/officeDocument/2006/relationships/image" Target="../media/image25.gif"/></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hemeOverride" Target="../theme/themeOverride36.xml"/></Relationships>
</file>

<file path=ppt/slides/_rels/slide3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Layout" Target="../slideLayouts/slideLayout6.xml"/><Relationship Id="rId1" Type="http://schemas.openxmlformats.org/officeDocument/2006/relationships/themeOverride" Target="../theme/themeOverride37.xml"/></Relationships>
</file>

<file path=ppt/slides/_rels/slide38.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slideLayout" Target="../slideLayouts/slideLayout6.xml"/><Relationship Id="rId1" Type="http://schemas.openxmlformats.org/officeDocument/2006/relationships/themeOverride" Target="../theme/themeOverride38.xml"/><Relationship Id="rId4" Type="http://schemas.openxmlformats.org/officeDocument/2006/relationships/image" Target="../media/image29.gif"/></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hemeOverride" Target="../theme/themeOverride39.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hemeOverride" Target="../theme/themeOverride4.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1.xml"/><Relationship Id="rId1" Type="http://schemas.openxmlformats.org/officeDocument/2006/relationships/themeOverride" Target="../theme/themeOverride40.xml"/></Relationships>
</file>

<file path=ppt/slides/_rels/slide4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2.xml"/><Relationship Id="rId1" Type="http://schemas.openxmlformats.org/officeDocument/2006/relationships/themeOverride" Target="../theme/themeOverride41.xml"/><Relationship Id="rId5" Type="http://schemas.openxmlformats.org/officeDocument/2006/relationships/image" Target="../media/image32.jpeg"/><Relationship Id="rId4" Type="http://schemas.openxmlformats.org/officeDocument/2006/relationships/image" Target="../media/image31.gif"/></Relationships>
</file>

<file path=ppt/slides/_rels/slide42.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43.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36.jpeg"/></Relationships>
</file>

<file path=ppt/slides/_rels/slide44.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4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42.gif"/></Relationships>
</file>

<file path=ppt/slides/_rels/slide47.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48.xml.rels><?xml version="1.0" encoding="UTF-8" standalone="yes"?>
<Relationships xmlns="http://schemas.openxmlformats.org/package/2006/relationships"><Relationship Id="rId3" Type="http://schemas.openxmlformats.org/officeDocument/2006/relationships/image" Target="../media/image45.gif"/><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6.gif"/><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hemeOverride" Target="../theme/themeOverride5.xml"/></Relationships>
</file>

<file path=ppt/slides/_rels/slide5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2.xml"/><Relationship Id="rId1" Type="http://schemas.openxmlformats.org/officeDocument/2006/relationships/themeOverride" Target="../theme/themeOverride42.xml"/></Relationships>
</file>

<file path=ppt/slides/_rels/slide5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2.xml"/><Relationship Id="rId1" Type="http://schemas.openxmlformats.org/officeDocument/2006/relationships/themeOverride" Target="../theme/themeOverride43.xml"/></Relationships>
</file>

<file path=ppt/slides/_rels/slide5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2.xml"/><Relationship Id="rId1" Type="http://schemas.openxmlformats.org/officeDocument/2006/relationships/themeOverride" Target="../theme/themeOverride44.xml"/></Relationships>
</file>

<file path=ppt/slides/_rels/slide5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2.xml"/><Relationship Id="rId1" Type="http://schemas.openxmlformats.org/officeDocument/2006/relationships/themeOverride" Target="../theme/themeOverride45.xml"/></Relationships>
</file>

<file path=ppt/slides/_rels/slide5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2.xml"/><Relationship Id="rId1" Type="http://schemas.openxmlformats.org/officeDocument/2006/relationships/themeOverride" Target="../theme/themeOverride46.xml"/></Relationships>
</file>

<file path=ppt/slides/_rels/slide5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2.xml"/><Relationship Id="rId1" Type="http://schemas.openxmlformats.org/officeDocument/2006/relationships/themeOverride" Target="../theme/themeOverride47.xml"/></Relationships>
</file>

<file path=ppt/slides/_rels/slide5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2.xml"/><Relationship Id="rId1" Type="http://schemas.openxmlformats.org/officeDocument/2006/relationships/themeOverride" Target="../theme/themeOverride48.xml"/></Relationships>
</file>

<file path=ppt/slides/_rels/slide5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2.xml"/><Relationship Id="rId1" Type="http://schemas.openxmlformats.org/officeDocument/2006/relationships/themeOverride" Target="../theme/themeOverride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6.xml"/><Relationship Id="rId1" Type="http://schemas.openxmlformats.org/officeDocument/2006/relationships/themeOverride" Target="../theme/themeOverr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image" Target="../media/image47.gif"/><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image" Target="../media/image47.gif"/><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image" Target="../media/image48.gif"/><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image" Target="../media/image49.gif"/><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image" Target="../media/image50.gif"/><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slideLayout" Target="../slideLayouts/slideLayout6.xml"/><Relationship Id="rId1" Type="http://schemas.openxmlformats.org/officeDocument/2006/relationships/themeOverride" Target="../theme/themeOverride7.xml"/><Relationship Id="rId4" Type="http://schemas.openxmlformats.org/officeDocument/2006/relationships/image" Target="../media/image5.gif"/></Relationships>
</file>

<file path=ppt/slides/_rels/slide70.xml.rels><?xml version="1.0" encoding="UTF-8" standalone="yes"?>
<Relationships xmlns="http://schemas.openxmlformats.org/package/2006/relationships"><Relationship Id="rId2" Type="http://schemas.openxmlformats.org/officeDocument/2006/relationships/image" Target="../media/image51.gif"/><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image" Target="../media/image52.gif"/><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image" Target="../media/image53.gif"/><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2" Type="http://schemas.openxmlformats.org/officeDocument/2006/relationships/image" Target="../media/image54.gif"/><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image" Target="../media/image55.gif"/><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2" Type="http://schemas.openxmlformats.org/officeDocument/2006/relationships/image" Target="../media/image56.gif"/><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2" Type="http://schemas.openxmlformats.org/officeDocument/2006/relationships/image" Target="../media/image57.gi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hemeOverride" Target="../theme/themeOverr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image" Target="../media/image58.gif"/><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2" Type="http://schemas.openxmlformats.org/officeDocument/2006/relationships/image" Target="../media/image59.gif"/><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2" Type="http://schemas.openxmlformats.org/officeDocument/2006/relationships/image" Target="../media/image60.gif"/><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2" Type="http://schemas.openxmlformats.org/officeDocument/2006/relationships/image" Target="../media/image61.gif"/><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2" Type="http://schemas.openxmlformats.org/officeDocument/2006/relationships/image" Target="../media/image62.gif"/><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2" Type="http://schemas.openxmlformats.org/officeDocument/2006/relationships/image" Target="../media/image63.gif"/><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_rels/slide90.xml.rels><?xml version="1.0" encoding="UTF-8" standalone="yes"?>
<Relationships xmlns="http://schemas.openxmlformats.org/package/2006/relationships"><Relationship Id="rId2" Type="http://schemas.openxmlformats.org/officeDocument/2006/relationships/image" Target="../media/image64.gif"/><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2" Type="http://schemas.openxmlformats.org/officeDocument/2006/relationships/image" Target="../media/image65.gif"/><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2" Type="http://schemas.openxmlformats.org/officeDocument/2006/relationships/image" Target="../media/image66.gif"/><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2" Type="http://schemas.openxmlformats.org/officeDocument/2006/relationships/image" Target="../media/image67.gif"/><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2" Type="http://schemas.openxmlformats.org/officeDocument/2006/relationships/image" Target="../media/image68.gif"/><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2" Type="http://schemas.openxmlformats.org/officeDocument/2006/relationships/image" Target="../media/image69.gif"/><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2" Type="http://schemas.openxmlformats.org/officeDocument/2006/relationships/image" Target="../media/image64.gif"/><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2" Type="http://schemas.openxmlformats.org/officeDocument/2006/relationships/image" Target="../media/image70.gif"/><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TRANSPORTE DE CARGA AEREA</a:t>
            </a:r>
            <a:endParaRPr lang="es-CO" dirty="0"/>
          </a:p>
        </p:txBody>
      </p:sp>
      <p:pic>
        <p:nvPicPr>
          <p:cNvPr id="107524" name="Picture 4" descr="http://www.turismo.com.ar/viajes/wp-content/uploads/2009/04/fedex_a300_600_750pix.jpg"/>
          <p:cNvPicPr>
            <a:picLocks noChangeAspect="1" noChangeArrowheads="1"/>
          </p:cNvPicPr>
          <p:nvPr/>
        </p:nvPicPr>
        <p:blipFill>
          <a:blip r:embed="rId3" cstate="print"/>
          <a:srcRect/>
          <a:stretch>
            <a:fillRect/>
          </a:stretch>
        </p:blipFill>
        <p:spPr bwMode="auto">
          <a:xfrm>
            <a:off x="214282" y="1857364"/>
            <a:ext cx="8358246" cy="4786346"/>
          </a:xfrm>
          <a:prstGeom prst="rect">
            <a:avLst/>
          </a:prstGeom>
          <a:noFill/>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109570" name="Picture 2" descr="http://www.civilaviation.eu/images/Airbus/A319_F-WWDB.jpg"/>
          <p:cNvPicPr>
            <a:picLocks noChangeAspect="1" noChangeArrowheads="1"/>
          </p:cNvPicPr>
          <p:nvPr/>
        </p:nvPicPr>
        <p:blipFill>
          <a:blip r:embed="rId3" cstate="print"/>
          <a:srcRect/>
          <a:stretch>
            <a:fillRect/>
          </a:stretch>
        </p:blipFill>
        <p:spPr bwMode="auto">
          <a:xfrm>
            <a:off x="642910" y="1785926"/>
            <a:ext cx="7858180" cy="4714908"/>
          </a:xfrm>
          <a:prstGeom prst="rect">
            <a:avLst/>
          </a:prstGeom>
          <a:noFill/>
        </p:spPr>
      </p:pic>
      <p:sp>
        <p:nvSpPr>
          <p:cNvPr id="3" name="2 Título"/>
          <p:cNvSpPr>
            <a:spLocks noGrp="1"/>
          </p:cNvSpPr>
          <p:nvPr>
            <p:ph type="title"/>
          </p:nvPr>
        </p:nvSpPr>
        <p:spPr/>
        <p:txBody>
          <a:bodyPr/>
          <a:lstStyle/>
          <a:p>
            <a:r>
              <a:rPr lang="es-CO" dirty="0" smtClean="0"/>
              <a:t>AIRBUS 319</a:t>
            </a:r>
            <a:endParaRPr lang="es-CO"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p:txBody>
          <a:bodyPr>
            <a:normAutofit/>
          </a:bodyPr>
          <a:lstStyle/>
          <a:p>
            <a:r>
              <a:rPr lang="es-CO" sz="4000" dirty="0" smtClean="0"/>
              <a:t>CONTENEDORES TERRESTRES</a:t>
            </a:r>
            <a:endParaRPr lang="es-CO" sz="4000"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39552" y="908720"/>
            <a:ext cx="7772400" cy="1509712"/>
          </a:xfrm>
        </p:spPr>
        <p:txBody>
          <a:bodyPr>
            <a:normAutofit fontScale="92500" lnSpcReduction="10000"/>
          </a:bodyPr>
          <a:lstStyle/>
          <a:p>
            <a:r>
              <a:rPr lang="es-CO" dirty="0" smtClean="0"/>
              <a:t>La mayoría de las veces  se translada el contenedor vía terrestre desde la zona de carga al puerto, hay que atenerse a la legislación vigente en cada país sobre pesos máximos en camiones. La tara o peso del contenedor puede ir entre 1.8 T hasta 4 para los de 20´ y de 3.2 T hasta 4.8 para los de 40´.</a:t>
            </a:r>
            <a:endParaRPr lang="es-CO" dirty="0"/>
          </a:p>
        </p:txBody>
      </p:sp>
      <p:pic>
        <p:nvPicPr>
          <p:cNvPr id="9218" name="Picture 2"/>
          <p:cNvPicPr>
            <a:picLocks noChangeAspect="1" noChangeArrowheads="1"/>
          </p:cNvPicPr>
          <p:nvPr/>
        </p:nvPicPr>
        <p:blipFill>
          <a:blip r:embed="rId2" cstate="print"/>
          <a:srcRect/>
          <a:stretch>
            <a:fillRect/>
          </a:stretch>
        </p:blipFill>
        <p:spPr bwMode="auto">
          <a:xfrm>
            <a:off x="467544" y="2636912"/>
            <a:ext cx="3528392" cy="1944216"/>
          </a:xfrm>
          <a:prstGeom prst="rect">
            <a:avLst/>
          </a:prstGeom>
          <a:noFill/>
          <a:ln w="9525">
            <a:noFill/>
            <a:miter lim="800000"/>
            <a:headEnd/>
            <a:tailEnd/>
          </a:ln>
        </p:spPr>
      </p:pic>
      <p:sp>
        <p:nvSpPr>
          <p:cNvPr id="5" name="4 CuadroTexto"/>
          <p:cNvSpPr txBox="1"/>
          <p:nvPr/>
        </p:nvSpPr>
        <p:spPr>
          <a:xfrm>
            <a:off x="395536" y="4869160"/>
            <a:ext cx="4608512" cy="923330"/>
          </a:xfrm>
          <a:prstGeom prst="rect">
            <a:avLst/>
          </a:prstGeom>
          <a:noFill/>
        </p:spPr>
        <p:txBody>
          <a:bodyPr wrap="square" rtlCol="0">
            <a:spAutoFit/>
          </a:bodyPr>
          <a:lstStyle/>
          <a:p>
            <a:r>
              <a:rPr lang="es-CO" dirty="0" smtClean="0"/>
              <a:t>Unidad equivalente a  20´</a:t>
            </a:r>
          </a:p>
          <a:p>
            <a:r>
              <a:rPr lang="es-CO" dirty="0" smtClean="0"/>
              <a:t>Capacidad 21.700 Kg y 33 M3</a:t>
            </a:r>
          </a:p>
          <a:p>
            <a:endParaRPr lang="es-CO" dirty="0"/>
          </a:p>
        </p:txBody>
      </p:sp>
      <p:pic>
        <p:nvPicPr>
          <p:cNvPr id="9219" name="Picture 3"/>
          <p:cNvPicPr>
            <a:picLocks noChangeAspect="1" noChangeArrowheads="1"/>
          </p:cNvPicPr>
          <p:nvPr/>
        </p:nvPicPr>
        <p:blipFill>
          <a:blip r:embed="rId3" cstate="print"/>
          <a:srcRect/>
          <a:stretch>
            <a:fillRect/>
          </a:stretch>
        </p:blipFill>
        <p:spPr bwMode="auto">
          <a:xfrm>
            <a:off x="4355976" y="2636912"/>
            <a:ext cx="3816424" cy="1944216"/>
          </a:xfrm>
          <a:prstGeom prst="rect">
            <a:avLst/>
          </a:prstGeom>
          <a:noFill/>
          <a:ln w="9525">
            <a:noFill/>
            <a:miter lim="800000"/>
            <a:headEnd/>
            <a:tailEnd/>
          </a:ln>
        </p:spPr>
      </p:pic>
      <p:sp>
        <p:nvSpPr>
          <p:cNvPr id="7" name="6 CuadroTexto"/>
          <p:cNvSpPr txBox="1"/>
          <p:nvPr/>
        </p:nvSpPr>
        <p:spPr>
          <a:xfrm>
            <a:off x="4427984" y="4869160"/>
            <a:ext cx="3744416" cy="646331"/>
          </a:xfrm>
          <a:prstGeom prst="rect">
            <a:avLst/>
          </a:prstGeom>
          <a:noFill/>
        </p:spPr>
        <p:txBody>
          <a:bodyPr wrap="square" rtlCol="0">
            <a:spAutoFit/>
          </a:bodyPr>
          <a:lstStyle/>
          <a:p>
            <a:pPr>
              <a:buFont typeface="Arial" pitchFamily="34" charset="0"/>
              <a:buChar char="•"/>
            </a:pPr>
            <a:r>
              <a:rPr lang="es-CO" dirty="0" smtClean="0"/>
              <a:t>Unidad equivalente a 40´</a:t>
            </a:r>
          </a:p>
          <a:p>
            <a:r>
              <a:rPr lang="es-CO" dirty="0" smtClean="0"/>
              <a:t>Capacidad 27.200 Kg y 66 M3</a:t>
            </a:r>
            <a:endParaRPr lang="es-CO"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0"/>
            <a:ext cx="9153525" cy="6858000"/>
          </a:xfrm>
          <a:prstGeom prst="rect">
            <a:avLst/>
          </a:prstGeom>
          <a:noFill/>
          <a:ln w="9525">
            <a:noFill/>
            <a:miter lim="800000"/>
            <a:headEnd/>
            <a:tailEnd/>
          </a:ln>
        </p:spPr>
      </p:pic>
      <p:sp>
        <p:nvSpPr>
          <p:cNvPr id="6" name="5 Marcador de contenido"/>
          <p:cNvSpPr>
            <a:spLocks noGrp="1"/>
          </p:cNvSpPr>
          <p:nvPr>
            <p:ph idx="1"/>
          </p:nvPr>
        </p:nvSpPr>
        <p:spPr>
          <a:xfrm>
            <a:off x="428596" y="2589201"/>
            <a:ext cx="8229600" cy="4268799"/>
          </a:xfrm>
        </p:spPr>
        <p:txBody>
          <a:bodyPr/>
          <a:lstStyle/>
          <a:p>
            <a:pPr algn="ctr">
              <a:buNone/>
            </a:pPr>
            <a:r>
              <a:rPr lang="es-CO" sz="12000" b="1" i="1" cap="all" dirty="0" smtClean="0">
                <a:ln w="0"/>
                <a:solidFill>
                  <a:schemeClr val="tx2"/>
                </a:solidFill>
                <a:effectLst>
                  <a:reflection blurRad="12700" stA="50000" endPos="50000" dist="5000" dir="5400000" sy="-100000" rotWithShape="0"/>
                </a:effectLst>
              </a:rPr>
              <a:t>GRACIAS</a:t>
            </a:r>
          </a:p>
          <a:p>
            <a:endParaRPr lang="es-CO"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MX" b="1" dirty="0" smtClean="0"/>
              <a:t>AIRBUS  319   -   320   -   321</a:t>
            </a:r>
            <a:r>
              <a:rPr lang="es-CO" dirty="0" smtClean="0"/>
              <a:t/>
            </a:r>
            <a:br>
              <a:rPr lang="es-CO" dirty="0" smtClean="0"/>
            </a:br>
            <a:endParaRPr lang="es-CO" dirty="0"/>
          </a:p>
        </p:txBody>
      </p:sp>
      <p:pic>
        <p:nvPicPr>
          <p:cNvPr id="3" name="2 Imagen" descr="Airbus 319, Airbus 320 y Airbus 321"/>
          <p:cNvPicPr/>
          <p:nvPr/>
        </p:nvPicPr>
        <p:blipFill>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2643174" y="1357298"/>
            <a:ext cx="4071966" cy="1827563"/>
          </a:xfrm>
          <a:prstGeom prst="rect">
            <a:avLst/>
          </a:prstGeom>
          <a:noFill/>
          <a:ln w="9525">
            <a:noFill/>
            <a:miter lim="800000"/>
            <a:headEnd/>
            <a:tailEnd/>
          </a:ln>
        </p:spPr>
      </p:pic>
      <p:pic>
        <p:nvPicPr>
          <p:cNvPr id="4" name="3 Imagen" descr="a320-200"/>
          <p:cNvPicPr/>
          <p:nvPr/>
        </p:nvPicPr>
        <p:blipFill>
          <a:blip r:embed="rId4" cstate="print"/>
          <a:srcRect/>
          <a:stretch>
            <a:fillRect/>
          </a:stretch>
        </p:blipFill>
        <p:spPr bwMode="auto">
          <a:xfrm>
            <a:off x="2857488" y="3286124"/>
            <a:ext cx="3643338" cy="2143140"/>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MX" b="1" dirty="0" smtClean="0"/>
              <a:t>AIRBUS  319   -   320   -   321</a:t>
            </a:r>
            <a:r>
              <a:rPr lang="es-CO" dirty="0" smtClean="0"/>
              <a:t/>
            </a:r>
            <a:br>
              <a:rPr lang="es-CO" dirty="0" smtClean="0"/>
            </a:br>
            <a:endParaRPr lang="es-CO" dirty="0"/>
          </a:p>
        </p:txBody>
      </p:sp>
      <p:sp>
        <p:nvSpPr>
          <p:cNvPr id="90114" name="Rectangle 2"/>
          <p:cNvSpPr>
            <a:spLocks noChangeArrowheads="1"/>
          </p:cNvSpPr>
          <p:nvPr/>
        </p:nvSpPr>
        <p:spPr bwMode="auto">
          <a:xfrm>
            <a:off x="0" y="1957214"/>
            <a:ext cx="9144000"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El</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Airbus 320</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y el</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Airbus 321</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poseen un rango operativo de 3500 a 5600 Km. Esta aeronave puede cargar una l</a:t>
            </a:r>
            <a:r>
              <a:rPr kumimoji="0" lang="es-MX" sz="2800" b="0" i="0" u="none" strike="noStrike" cap="none" normalizeH="0" baseline="0" dirty="0" smtClean="0">
                <a:ln>
                  <a:noFill/>
                </a:ln>
                <a:effectLst/>
                <a:latin typeface="Calibri"/>
                <a:ea typeface="Times New Roman" pitchFamily="18" charset="0"/>
                <a:cs typeface="Arial" pitchFamily="34" charset="0"/>
              </a:rPr>
              <a:t>í</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nea de pallets con el mismo tama</a:t>
            </a:r>
            <a:r>
              <a:rPr kumimoji="0" lang="es-MX" sz="2800" b="0" i="0" u="none" strike="noStrike" cap="none" normalizeH="0" baseline="0" dirty="0" smtClean="0">
                <a:ln>
                  <a:noFill/>
                </a:ln>
                <a:effectLst/>
                <a:latin typeface="Calibri"/>
                <a:ea typeface="Times New Roman" pitchFamily="18" charset="0"/>
                <a:cs typeface="Arial" pitchFamily="34" charset="0"/>
              </a:rPr>
              <a:t>ñ</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o base que una mayor aeronave, pero con una altura m</a:t>
            </a:r>
            <a:r>
              <a:rPr kumimoji="0" lang="es-MX" sz="2800" b="0" i="0" u="none" strike="noStrike" cap="none" normalizeH="0" baseline="0" dirty="0" smtClean="0">
                <a:ln>
                  <a:noFill/>
                </a:ln>
                <a:effectLst/>
                <a:latin typeface="Calibri"/>
                <a:ea typeface="Times New Roman" pitchFamily="18" charset="0"/>
                <a:cs typeface="Arial" pitchFamily="34" charset="0"/>
              </a:rPr>
              <a:t>á</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s reducida.</a:t>
            </a:r>
            <a:endParaRPr kumimoji="0" lang="es-CO" sz="28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El</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Airbus 319</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es una aeronave s</a:t>
            </a:r>
            <a:r>
              <a:rPr kumimoji="0" lang="es-MX" sz="2800" b="0" i="0" u="none" strike="noStrike" cap="none" normalizeH="0" baseline="0" dirty="0" smtClean="0">
                <a:ln>
                  <a:noFill/>
                </a:ln>
                <a:effectLst/>
                <a:latin typeface="Calibri"/>
                <a:ea typeface="Times New Roman" pitchFamily="18" charset="0"/>
                <a:cs typeface="Arial" pitchFamily="34" charset="0"/>
              </a:rPr>
              <a:t>ó</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lo para carga suelta.</a:t>
            </a:r>
            <a:endParaRPr kumimoji="0" lang="es-CO" sz="28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No. de Pallets:</a:t>
            </a:r>
            <a:r>
              <a:rPr kumimoji="0" lang="es-MX" sz="2800" b="1"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4 + Carga suelta </a:t>
            </a:r>
            <a:r>
              <a:rPr kumimoji="0" lang="es-MX" sz="2800" b="1"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a:t>
            </a:r>
            <a:r>
              <a:rPr kumimoji="0" lang="es-MX" sz="2800" b="1"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Volumen:</a:t>
            </a:r>
            <a:r>
              <a:rPr kumimoji="0" lang="es-MX" sz="2800" b="1"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19 m</a:t>
            </a:r>
            <a:r>
              <a:rPr kumimoji="0" lang="es-MX" sz="2800" b="1" i="0" u="none" strike="noStrike" cap="none" normalizeH="0" baseline="30000" dirty="0" smtClean="0">
                <a:ln>
                  <a:noFill/>
                </a:ln>
                <a:effectLst/>
                <a:latin typeface="Arial" pitchFamily="34" charset="0"/>
                <a:ea typeface="Times New Roman" pitchFamily="18" charset="0"/>
                <a:cs typeface="Arial" pitchFamily="34" charset="0"/>
              </a:rPr>
              <a:t>3</a:t>
            </a:r>
            <a:r>
              <a:rPr kumimoji="0" lang="es-MX" sz="2800" b="1"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a:t>
            </a:r>
            <a:r>
              <a:rPr kumimoji="0" lang="es-MX" sz="2800" b="1"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Capacidad:</a:t>
            </a:r>
            <a:r>
              <a:rPr kumimoji="0" lang="es-MX" sz="2800" b="1"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1.5 toneladas</a:t>
            </a:r>
            <a:endParaRPr kumimoji="0" lang="es-MX" sz="2800" b="0" i="0" u="none" strike="noStrike" cap="none" normalizeH="0" baseline="0" dirty="0" smtClean="0">
              <a:ln>
                <a:noFill/>
              </a:ln>
              <a:effectLst/>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2000232" y="1928803"/>
          <a:ext cx="4786346" cy="4896686"/>
        </p:xfrm>
        <a:graphic>
          <a:graphicData uri="http://schemas.openxmlformats.org/drawingml/2006/table">
            <a:tbl>
              <a:tblPr/>
              <a:tblGrid>
                <a:gridCol w="2571769"/>
                <a:gridCol w="2214577"/>
              </a:tblGrid>
              <a:tr h="4896686">
                <a:tc>
                  <a:txBody>
                    <a:bodyPr/>
                    <a:lstStyle/>
                    <a:p>
                      <a:pPr>
                        <a:lnSpc>
                          <a:spcPct val="115000"/>
                        </a:lnSpc>
                        <a:spcAft>
                          <a:spcPts val="0"/>
                        </a:spcAft>
                      </a:pPr>
                      <a:r>
                        <a:rPr lang="en-US" sz="3200" dirty="0">
                          <a:latin typeface="Calibri"/>
                          <a:ea typeface="Times New Roman"/>
                          <a:cs typeface="Calibri"/>
                        </a:rPr>
                        <a:t>Largo</a:t>
                      </a:r>
                      <a:br>
                        <a:rPr lang="en-US" sz="3200" dirty="0">
                          <a:latin typeface="Calibri"/>
                          <a:ea typeface="Times New Roman"/>
                          <a:cs typeface="Calibri"/>
                        </a:rPr>
                      </a:br>
                      <a:r>
                        <a:rPr lang="en-US" sz="3200" dirty="0">
                          <a:latin typeface="Calibri"/>
                          <a:ea typeface="Times New Roman"/>
                          <a:cs typeface="Calibri"/>
                        </a:rPr>
                        <a:t>Height:</a:t>
                      </a:r>
                      <a:br>
                        <a:rPr lang="en-US" sz="3200" dirty="0">
                          <a:latin typeface="Calibri"/>
                          <a:ea typeface="Times New Roman"/>
                          <a:cs typeface="Calibri"/>
                        </a:rPr>
                      </a:br>
                      <a:r>
                        <a:rPr lang="en-US" sz="3200" dirty="0">
                          <a:latin typeface="Calibri"/>
                          <a:ea typeface="Times New Roman"/>
                          <a:cs typeface="Calibri"/>
                        </a:rPr>
                        <a:t>Wingspan:</a:t>
                      </a:r>
                      <a:br>
                        <a:rPr lang="en-US" sz="3200" dirty="0">
                          <a:latin typeface="Calibri"/>
                          <a:ea typeface="Times New Roman"/>
                          <a:cs typeface="Calibri"/>
                        </a:rPr>
                      </a:br>
                      <a:r>
                        <a:rPr lang="en-US" sz="3200" dirty="0">
                          <a:latin typeface="Calibri"/>
                          <a:ea typeface="Times New Roman"/>
                          <a:cs typeface="Calibri"/>
                        </a:rPr>
                        <a:t>max. Altitude:</a:t>
                      </a:r>
                      <a:br>
                        <a:rPr lang="en-US" sz="3200" dirty="0">
                          <a:latin typeface="Calibri"/>
                          <a:ea typeface="Times New Roman"/>
                          <a:cs typeface="Calibri"/>
                        </a:rPr>
                      </a:br>
                      <a:r>
                        <a:rPr lang="en-US" sz="3200" dirty="0">
                          <a:latin typeface="Calibri"/>
                          <a:ea typeface="Times New Roman"/>
                          <a:cs typeface="Calibri"/>
                        </a:rPr>
                        <a:t>Cruising </a:t>
                      </a:r>
                      <a:r>
                        <a:rPr lang="en-US" sz="3200" dirty="0" smtClean="0">
                          <a:latin typeface="Calibri"/>
                          <a:ea typeface="Times New Roman"/>
                          <a:cs typeface="Calibri"/>
                        </a:rPr>
                        <a:t>Speed</a:t>
                      </a:r>
                      <a:r>
                        <a:rPr lang="en-US" sz="3200" dirty="0">
                          <a:latin typeface="Calibri"/>
                          <a:ea typeface="Times New Roman"/>
                          <a:cs typeface="Calibri"/>
                        </a:rPr>
                        <a:t/>
                      </a:r>
                      <a:br>
                        <a:rPr lang="en-US" sz="3200" dirty="0">
                          <a:latin typeface="Calibri"/>
                          <a:ea typeface="Times New Roman"/>
                          <a:cs typeface="Calibri"/>
                        </a:rPr>
                      </a:br>
                      <a:endParaRPr lang="es-CO" sz="3200" dirty="0">
                        <a:latin typeface="Calibri"/>
                        <a:ea typeface="Calibri"/>
                        <a:cs typeface="Times New Roman"/>
                      </a:endParaRPr>
                    </a:p>
                  </a:txBody>
                  <a:tcPr marL="38100" marR="38100" marT="38100" marB="38100">
                    <a:lnL>
                      <a:noFill/>
                    </a:lnL>
                    <a:lnR>
                      <a:noFill/>
                    </a:lnR>
                    <a:lnT>
                      <a:noFill/>
                    </a:lnT>
                    <a:lnB>
                      <a:noFill/>
                    </a:lnB>
                  </a:tcPr>
                </a:tc>
                <a:tc>
                  <a:txBody>
                    <a:bodyPr/>
                    <a:lstStyle/>
                    <a:p>
                      <a:pPr algn="r">
                        <a:lnSpc>
                          <a:spcPct val="115000"/>
                        </a:lnSpc>
                        <a:spcAft>
                          <a:spcPts val="0"/>
                        </a:spcAft>
                      </a:pPr>
                      <a:r>
                        <a:rPr lang="es-MX" sz="3200" dirty="0">
                          <a:latin typeface="Calibri"/>
                          <a:ea typeface="Times New Roman"/>
                          <a:cs typeface="Calibri"/>
                        </a:rPr>
                        <a:t>37.57 m</a:t>
                      </a:r>
                      <a:br>
                        <a:rPr lang="es-MX" sz="3200" dirty="0">
                          <a:latin typeface="Calibri"/>
                          <a:ea typeface="Times New Roman"/>
                          <a:cs typeface="Calibri"/>
                        </a:rPr>
                      </a:br>
                      <a:r>
                        <a:rPr lang="es-MX" sz="3200" dirty="0">
                          <a:latin typeface="Calibri"/>
                          <a:ea typeface="Times New Roman"/>
                          <a:cs typeface="Calibri"/>
                        </a:rPr>
                        <a:t>11.68 m</a:t>
                      </a:r>
                      <a:br>
                        <a:rPr lang="es-MX" sz="3200" dirty="0">
                          <a:latin typeface="Calibri"/>
                          <a:ea typeface="Times New Roman"/>
                          <a:cs typeface="Calibri"/>
                        </a:rPr>
                      </a:br>
                      <a:r>
                        <a:rPr lang="es-MX" sz="3200" dirty="0">
                          <a:latin typeface="Calibri"/>
                          <a:ea typeface="Times New Roman"/>
                          <a:cs typeface="Calibri"/>
                        </a:rPr>
                        <a:t>33.91 m</a:t>
                      </a:r>
                      <a:br>
                        <a:rPr lang="es-MX" sz="3200" dirty="0">
                          <a:latin typeface="Calibri"/>
                          <a:ea typeface="Times New Roman"/>
                          <a:cs typeface="Calibri"/>
                        </a:rPr>
                      </a:br>
                      <a:r>
                        <a:rPr lang="es-MX" sz="3200" dirty="0">
                          <a:latin typeface="Calibri"/>
                          <a:ea typeface="Times New Roman"/>
                          <a:cs typeface="Calibri"/>
                        </a:rPr>
                        <a:t>11,900 m</a:t>
                      </a:r>
                      <a:br>
                        <a:rPr lang="es-MX" sz="3200" dirty="0">
                          <a:latin typeface="Calibri"/>
                          <a:ea typeface="Times New Roman"/>
                          <a:cs typeface="Calibri"/>
                        </a:rPr>
                      </a:br>
                      <a:r>
                        <a:rPr lang="es-MX" sz="3200" dirty="0">
                          <a:latin typeface="Calibri"/>
                          <a:ea typeface="Times New Roman"/>
                          <a:cs typeface="Calibri"/>
                        </a:rPr>
                        <a:t>830 km/h</a:t>
                      </a:r>
                      <a:br>
                        <a:rPr lang="es-MX" sz="3200" dirty="0">
                          <a:latin typeface="Calibri"/>
                          <a:ea typeface="Times New Roman"/>
                          <a:cs typeface="Calibri"/>
                        </a:rPr>
                      </a:br>
                      <a:endParaRPr lang="es-CO" sz="3200" dirty="0">
                        <a:latin typeface="Calibri"/>
                        <a:ea typeface="Calibri"/>
                        <a:cs typeface="Times New Roman"/>
                      </a:endParaRPr>
                    </a:p>
                  </a:txBody>
                  <a:tcPr marL="38100" marR="38100" marT="38100" marB="38100">
                    <a:lnL>
                      <a:noFill/>
                    </a:lnL>
                    <a:lnR>
                      <a:noFill/>
                    </a:lnR>
                    <a:lnT>
                      <a:noFill/>
                    </a:lnT>
                    <a:lnB>
                      <a:noFill/>
                    </a:lnB>
                  </a:tcPr>
                </a:tc>
              </a:tr>
            </a:tbl>
          </a:graphicData>
        </a:graphic>
      </p:graphicFrame>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BOEING 737</a:t>
            </a:r>
            <a:endParaRPr lang="es-CO" dirty="0"/>
          </a:p>
        </p:txBody>
      </p:sp>
      <p:pic>
        <p:nvPicPr>
          <p:cNvPr id="110594" name="Picture 2" descr="http://t1.gstatic.com/images?q=tbn:ANd9GcTTztB63AFbSl9p9HxqhkpKlP5Mqk9g9MP0Pok7yXv0stdvcaTnMw"/>
          <p:cNvPicPr>
            <a:picLocks noChangeAspect="1" noChangeArrowheads="1"/>
          </p:cNvPicPr>
          <p:nvPr/>
        </p:nvPicPr>
        <p:blipFill>
          <a:blip r:embed="rId3" cstate="print"/>
          <a:srcRect/>
          <a:stretch>
            <a:fillRect/>
          </a:stretch>
        </p:blipFill>
        <p:spPr bwMode="auto">
          <a:xfrm>
            <a:off x="785786" y="1857364"/>
            <a:ext cx="7572428" cy="4714908"/>
          </a:xfrm>
          <a:prstGeom prst="rect">
            <a:avLst/>
          </a:prstGeom>
          <a:noFill/>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MX" b="1" dirty="0" smtClean="0"/>
              <a:t>BOEING 737</a:t>
            </a:r>
            <a:r>
              <a:rPr lang="es-CO" dirty="0" smtClean="0"/>
              <a:t/>
            </a:r>
            <a:br>
              <a:rPr lang="es-CO" dirty="0" smtClean="0"/>
            </a:br>
            <a:endParaRPr lang="es-CO" dirty="0"/>
          </a:p>
        </p:txBody>
      </p:sp>
      <p:pic>
        <p:nvPicPr>
          <p:cNvPr id="3" name="2 Imagen" descr="Boeing 737"/>
          <p:cNvPicPr/>
          <p:nvPr/>
        </p:nvPicPr>
        <p:blipFill>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2786050" y="1571612"/>
            <a:ext cx="4071966" cy="1785950"/>
          </a:xfrm>
          <a:prstGeom prst="rect">
            <a:avLst/>
          </a:prstGeom>
          <a:noFill/>
          <a:ln w="9525">
            <a:noFill/>
            <a:miter lim="800000"/>
            <a:headEnd/>
            <a:tailEnd/>
          </a:ln>
        </p:spPr>
      </p:pic>
      <p:pic>
        <p:nvPicPr>
          <p:cNvPr id="4" name="3 Imagen" descr="737"/>
          <p:cNvPicPr/>
          <p:nvPr/>
        </p:nvPicPr>
        <p:blipFill>
          <a:blip r:embed="rId4" cstate="print"/>
          <a:srcRect/>
          <a:stretch>
            <a:fillRect/>
          </a:stretch>
        </p:blipFill>
        <p:spPr bwMode="auto">
          <a:xfrm>
            <a:off x="2643174" y="3500438"/>
            <a:ext cx="4357718" cy="242889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BOEING 737</a:t>
            </a:r>
            <a:endParaRPr lang="es-CO" dirty="0"/>
          </a:p>
        </p:txBody>
      </p:sp>
      <p:sp>
        <p:nvSpPr>
          <p:cNvPr id="87041" name="Rectangle 1"/>
          <p:cNvSpPr>
            <a:spLocks noChangeArrowheads="1"/>
          </p:cNvSpPr>
          <p:nvPr/>
        </p:nvSpPr>
        <p:spPr bwMode="auto">
          <a:xfrm>
            <a:off x="0" y="2151727"/>
            <a:ext cx="914400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0850" algn="l"/>
              </a:tabLst>
            </a:pPr>
            <a:r>
              <a:rPr kumimoji="0" lang="es-MX" sz="3200" b="0" i="0" u="none" strike="noStrike" cap="none" normalizeH="0" baseline="0" dirty="0" smtClean="0">
                <a:ln>
                  <a:noFill/>
                </a:ln>
                <a:effectLst/>
                <a:latin typeface="Arial" pitchFamily="34" charset="0"/>
                <a:ea typeface="Times New Roman" pitchFamily="18" charset="0"/>
                <a:cs typeface="Arial" pitchFamily="34" charset="0"/>
              </a:rPr>
              <a:t>El</a:t>
            </a:r>
            <a:r>
              <a:rPr kumimoji="0" lang="es-MX" sz="3200" b="0" i="0" u="none" strike="noStrike" cap="none" normalizeH="0" baseline="0" dirty="0" smtClean="0">
                <a:ln>
                  <a:noFill/>
                </a:ln>
                <a:effectLst/>
                <a:latin typeface="Calibri"/>
                <a:ea typeface="Times New Roman" pitchFamily="18" charset="0"/>
                <a:cs typeface="Arial" pitchFamily="34" charset="0"/>
              </a:rPr>
              <a:t> </a:t>
            </a:r>
            <a:r>
              <a:rPr kumimoji="0" lang="es-MX" sz="3200" b="1" i="0" u="none" strike="noStrike" cap="none" normalizeH="0" baseline="0" dirty="0" smtClean="0">
                <a:ln>
                  <a:noFill/>
                </a:ln>
                <a:effectLst/>
                <a:latin typeface="Arial" pitchFamily="34" charset="0"/>
                <a:ea typeface="Times New Roman" pitchFamily="18" charset="0"/>
                <a:cs typeface="Arial" pitchFamily="34" charset="0"/>
              </a:rPr>
              <a:t>Boeing 737</a:t>
            </a:r>
            <a:r>
              <a:rPr kumimoji="0" lang="es-MX" sz="3200" b="0" i="0" u="none" strike="noStrike" cap="none" normalizeH="0" baseline="0" dirty="0" smtClean="0">
                <a:ln>
                  <a:noFill/>
                </a:ln>
                <a:effectLst/>
                <a:latin typeface="Calibri"/>
                <a:ea typeface="Times New Roman" pitchFamily="18" charset="0"/>
                <a:cs typeface="Arial" pitchFamily="34" charset="0"/>
              </a:rPr>
              <a:t> </a:t>
            </a:r>
            <a:r>
              <a:rPr kumimoji="0" lang="es-MX" sz="3200" b="0" i="0" u="none" strike="noStrike" cap="none" normalizeH="0" baseline="0" dirty="0" smtClean="0">
                <a:ln>
                  <a:noFill/>
                </a:ln>
                <a:effectLst/>
                <a:latin typeface="Arial" pitchFamily="34" charset="0"/>
                <a:ea typeface="Times New Roman" pitchFamily="18" charset="0"/>
                <a:cs typeface="Arial" pitchFamily="34" charset="0"/>
              </a:rPr>
              <a:t>posee dos bah</a:t>
            </a:r>
            <a:r>
              <a:rPr kumimoji="0" lang="es-MX" sz="3200" b="0" i="0" u="none" strike="noStrike" cap="none" normalizeH="0" baseline="0" dirty="0" smtClean="0">
                <a:ln>
                  <a:noFill/>
                </a:ln>
                <a:effectLst/>
                <a:latin typeface="Calibri"/>
                <a:ea typeface="Times New Roman" pitchFamily="18" charset="0"/>
                <a:cs typeface="Arial" pitchFamily="34" charset="0"/>
              </a:rPr>
              <a:t>í</a:t>
            </a:r>
            <a:r>
              <a:rPr kumimoji="0" lang="es-MX" sz="3200" b="0" i="0" u="none" strike="noStrike" cap="none" normalizeH="0" baseline="0" dirty="0" smtClean="0">
                <a:ln>
                  <a:noFill/>
                </a:ln>
                <a:effectLst/>
                <a:latin typeface="Arial" pitchFamily="34" charset="0"/>
                <a:ea typeface="Times New Roman" pitchFamily="18" charset="0"/>
                <a:cs typeface="Arial" pitchFamily="34" charset="0"/>
              </a:rPr>
              <a:t>as centrales de carga, y alcanza un rango operativo de 2700 a 4650 Km. dependiendo del tipo de nave.</a:t>
            </a:r>
            <a:endParaRPr kumimoji="0" lang="es-CO" sz="32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0850" algn="l"/>
              </a:tabLst>
            </a:pPr>
            <a:r>
              <a:rPr kumimoji="0" lang="es-MX" sz="3200" b="1" i="0" u="none" strike="noStrike" cap="none" normalizeH="0" baseline="0" dirty="0" smtClean="0">
                <a:ln>
                  <a:noFill/>
                </a:ln>
                <a:effectLst/>
                <a:latin typeface="Calibri" pitchFamily="34" charset="0"/>
                <a:ea typeface="Calibri" pitchFamily="34" charset="0"/>
                <a:cs typeface="Times New Roman" pitchFamily="18" charset="0"/>
              </a:rPr>
              <a:t>No. de Pallets: Carga suelta   |   Volumen: 15 m</a:t>
            </a:r>
            <a:r>
              <a:rPr kumimoji="0" lang="es-MX" sz="3200" b="1" i="0" u="none" strike="noStrike" cap="none" normalizeH="0" baseline="30000" dirty="0" smtClean="0">
                <a:ln>
                  <a:noFill/>
                </a:ln>
                <a:effectLst/>
                <a:latin typeface="Calibri" pitchFamily="34" charset="0"/>
                <a:ea typeface="Calibri" pitchFamily="34" charset="0"/>
                <a:cs typeface="Times New Roman" pitchFamily="18" charset="0"/>
              </a:rPr>
              <a:t>3</a:t>
            </a:r>
            <a:r>
              <a:rPr kumimoji="0" lang="es-MX" sz="3200" b="1" i="0" u="none" strike="noStrike" cap="none" normalizeH="0" baseline="0" dirty="0" smtClean="0">
                <a:ln>
                  <a:noFill/>
                </a:ln>
                <a:effectLst/>
                <a:latin typeface="Calibri" pitchFamily="34" charset="0"/>
                <a:ea typeface="Calibri" pitchFamily="34" charset="0"/>
                <a:cs typeface="Times New Roman" pitchFamily="18" charset="0"/>
              </a:rPr>
              <a:t>   |   Capacidad: 2 toneladas</a:t>
            </a:r>
            <a:endParaRPr kumimoji="0" lang="es-MX" sz="3200" b="0" i="0" u="none" strike="noStrike" cap="none" normalizeH="0" baseline="0" dirty="0" smtClean="0">
              <a:ln>
                <a:noFill/>
              </a:ln>
              <a:effectLst/>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1643042" y="1285860"/>
          <a:ext cx="5643603" cy="3441192"/>
        </p:xfrm>
        <a:graphic>
          <a:graphicData uri="http://schemas.openxmlformats.org/drawingml/2006/table">
            <a:tbl>
              <a:tblPr/>
              <a:tblGrid>
                <a:gridCol w="2757495"/>
                <a:gridCol w="2886108"/>
              </a:tblGrid>
              <a:tr h="0">
                <a:tc>
                  <a:txBody>
                    <a:bodyPr/>
                    <a:lstStyle/>
                    <a:p>
                      <a:pPr algn="l">
                        <a:lnSpc>
                          <a:spcPct val="115000"/>
                        </a:lnSpc>
                        <a:spcAft>
                          <a:spcPts val="0"/>
                        </a:spcAft>
                      </a:pPr>
                      <a:r>
                        <a:rPr lang="en-US" sz="3200" dirty="0">
                          <a:latin typeface="Calibri"/>
                          <a:ea typeface="Times New Roman"/>
                          <a:cs typeface="Calibri"/>
                        </a:rPr>
                        <a:t>Largo</a:t>
                      </a:r>
                      <a:br>
                        <a:rPr lang="en-US" sz="3200" dirty="0">
                          <a:latin typeface="Calibri"/>
                          <a:ea typeface="Times New Roman"/>
                          <a:cs typeface="Calibri"/>
                        </a:rPr>
                      </a:br>
                      <a:r>
                        <a:rPr lang="en-US" sz="3200" dirty="0">
                          <a:latin typeface="Calibri"/>
                          <a:ea typeface="Times New Roman"/>
                          <a:cs typeface="Calibri"/>
                        </a:rPr>
                        <a:t>Height:</a:t>
                      </a:r>
                      <a:br>
                        <a:rPr lang="en-US" sz="3200" dirty="0">
                          <a:latin typeface="Calibri"/>
                          <a:ea typeface="Times New Roman"/>
                          <a:cs typeface="Calibri"/>
                        </a:rPr>
                      </a:br>
                      <a:r>
                        <a:rPr lang="en-US" sz="3200" dirty="0">
                          <a:latin typeface="Calibri"/>
                          <a:ea typeface="Times New Roman"/>
                          <a:cs typeface="Calibri"/>
                        </a:rPr>
                        <a:t>Wingspan:</a:t>
                      </a:r>
                      <a:br>
                        <a:rPr lang="en-US" sz="3200" dirty="0">
                          <a:latin typeface="Calibri"/>
                          <a:ea typeface="Times New Roman"/>
                          <a:cs typeface="Calibri"/>
                        </a:rPr>
                      </a:br>
                      <a:r>
                        <a:rPr lang="en-US" sz="3200" dirty="0">
                          <a:latin typeface="Calibri"/>
                          <a:ea typeface="Times New Roman"/>
                          <a:cs typeface="Calibri"/>
                        </a:rPr>
                        <a:t>max. Altitude:</a:t>
                      </a:r>
                      <a:br>
                        <a:rPr lang="en-US" sz="3200" dirty="0">
                          <a:latin typeface="Calibri"/>
                          <a:ea typeface="Times New Roman"/>
                          <a:cs typeface="Calibri"/>
                        </a:rPr>
                      </a:br>
                      <a:r>
                        <a:rPr lang="en-US" sz="3200" dirty="0">
                          <a:latin typeface="Calibri"/>
                          <a:ea typeface="Times New Roman"/>
                          <a:cs typeface="Calibri"/>
                        </a:rPr>
                        <a:t>Cruising Speed:</a:t>
                      </a:r>
                      <a:br>
                        <a:rPr lang="en-US" sz="3200" dirty="0">
                          <a:latin typeface="Calibri"/>
                          <a:ea typeface="Times New Roman"/>
                          <a:cs typeface="Calibri"/>
                        </a:rPr>
                      </a:br>
                      <a:endParaRPr lang="es-CO" sz="3200" dirty="0">
                        <a:latin typeface="Calibri"/>
                        <a:ea typeface="Calibri"/>
                        <a:cs typeface="Times New Roman"/>
                      </a:endParaRPr>
                    </a:p>
                  </a:txBody>
                  <a:tcPr marL="38100" marR="38100" marT="38100" marB="38100">
                    <a:lnL>
                      <a:noFill/>
                    </a:lnL>
                    <a:lnR>
                      <a:noFill/>
                    </a:lnR>
                    <a:lnT>
                      <a:noFill/>
                    </a:lnT>
                    <a:lnB>
                      <a:noFill/>
                    </a:lnB>
                  </a:tcPr>
                </a:tc>
                <a:tc>
                  <a:txBody>
                    <a:bodyPr/>
                    <a:lstStyle/>
                    <a:p>
                      <a:pPr algn="r">
                        <a:lnSpc>
                          <a:spcPct val="115000"/>
                        </a:lnSpc>
                        <a:spcAft>
                          <a:spcPts val="0"/>
                        </a:spcAft>
                      </a:pPr>
                      <a:r>
                        <a:rPr lang="es-MX" sz="3200" dirty="0">
                          <a:latin typeface="Calibri"/>
                          <a:ea typeface="Times New Roman"/>
                          <a:cs typeface="Calibri"/>
                        </a:rPr>
                        <a:t>33.40 m</a:t>
                      </a:r>
                      <a:br>
                        <a:rPr lang="es-MX" sz="3200" dirty="0">
                          <a:latin typeface="Calibri"/>
                          <a:ea typeface="Times New Roman"/>
                          <a:cs typeface="Calibri"/>
                        </a:rPr>
                      </a:br>
                      <a:r>
                        <a:rPr lang="es-MX" sz="3200" dirty="0">
                          <a:latin typeface="Calibri"/>
                          <a:ea typeface="Times New Roman"/>
                          <a:cs typeface="Calibri"/>
                        </a:rPr>
                        <a:t>11.15 m</a:t>
                      </a:r>
                      <a:br>
                        <a:rPr lang="es-MX" sz="3200" dirty="0">
                          <a:latin typeface="Calibri"/>
                          <a:ea typeface="Times New Roman"/>
                          <a:cs typeface="Calibri"/>
                        </a:rPr>
                      </a:br>
                      <a:r>
                        <a:rPr lang="es-MX" sz="3200" dirty="0">
                          <a:latin typeface="Calibri"/>
                          <a:ea typeface="Times New Roman"/>
                          <a:cs typeface="Calibri"/>
                        </a:rPr>
                        <a:t>28.88 m</a:t>
                      </a:r>
                      <a:br>
                        <a:rPr lang="es-MX" sz="3200" dirty="0">
                          <a:latin typeface="Calibri"/>
                          <a:ea typeface="Times New Roman"/>
                          <a:cs typeface="Calibri"/>
                        </a:rPr>
                      </a:br>
                      <a:r>
                        <a:rPr lang="es-MX" sz="3200" dirty="0">
                          <a:latin typeface="Calibri"/>
                          <a:ea typeface="Times New Roman"/>
                          <a:cs typeface="Calibri"/>
                        </a:rPr>
                        <a:t>11,300 m</a:t>
                      </a:r>
                      <a:br>
                        <a:rPr lang="es-MX" sz="3200" dirty="0">
                          <a:latin typeface="Calibri"/>
                          <a:ea typeface="Times New Roman"/>
                          <a:cs typeface="Calibri"/>
                        </a:rPr>
                      </a:br>
                      <a:r>
                        <a:rPr lang="es-MX" sz="3200" dirty="0">
                          <a:latin typeface="Calibri"/>
                          <a:ea typeface="Times New Roman"/>
                          <a:cs typeface="Calibri"/>
                        </a:rPr>
                        <a:t>795 km/h</a:t>
                      </a:r>
                      <a:br>
                        <a:rPr lang="es-MX" sz="3200" dirty="0">
                          <a:latin typeface="Calibri"/>
                          <a:ea typeface="Times New Roman"/>
                          <a:cs typeface="Calibri"/>
                        </a:rPr>
                      </a:br>
                      <a:endParaRPr lang="es-CO" sz="3200" dirty="0">
                        <a:latin typeface="Calibri"/>
                        <a:ea typeface="Calibri"/>
                        <a:cs typeface="Times New Roman"/>
                      </a:endParaRPr>
                    </a:p>
                  </a:txBody>
                  <a:tcPr marL="38100" marR="38100" marT="38100" marB="38100">
                    <a:lnL>
                      <a:noFill/>
                    </a:lnL>
                    <a:lnR>
                      <a:noFill/>
                    </a:lnR>
                    <a:lnT>
                      <a:noFill/>
                    </a:lnT>
                    <a:lnB>
                      <a:noFill/>
                    </a:lnB>
                  </a:tcPr>
                </a:tc>
              </a:tr>
            </a:tbl>
          </a:graphicData>
        </a:graphic>
      </p:graphicFrame>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BOEING 777</a:t>
            </a:r>
            <a:endParaRPr lang="es-CO" dirty="0"/>
          </a:p>
        </p:txBody>
      </p:sp>
      <p:pic>
        <p:nvPicPr>
          <p:cNvPr id="111618" name="Picture 2" descr="http://corporate.airfrance.com/uploads/tx_templavoila/boeing_777-300Er_04.jpg"/>
          <p:cNvPicPr>
            <a:picLocks noChangeAspect="1" noChangeArrowheads="1"/>
          </p:cNvPicPr>
          <p:nvPr/>
        </p:nvPicPr>
        <p:blipFill>
          <a:blip r:embed="rId3" cstate="print"/>
          <a:srcRect/>
          <a:stretch>
            <a:fillRect/>
          </a:stretch>
        </p:blipFill>
        <p:spPr bwMode="auto">
          <a:xfrm>
            <a:off x="785786" y="1714488"/>
            <a:ext cx="7715304" cy="5000660"/>
          </a:xfrm>
          <a:prstGeom prst="rect">
            <a:avLst/>
          </a:prstGeom>
          <a:noFill/>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BOEING  777 - 200</a:t>
            </a:r>
            <a:endParaRPr lang="es-CO" dirty="0"/>
          </a:p>
        </p:txBody>
      </p:sp>
      <p:pic>
        <p:nvPicPr>
          <p:cNvPr id="4" name="3 Imagen" descr="Boeing 777-200"/>
          <p:cNvPicPr/>
          <p:nvPr/>
        </p:nvPicPr>
        <p:blipFill>
          <a:blip r:embed="rId3" cstate="print"/>
          <a:srcRect/>
          <a:stretch>
            <a:fillRect/>
          </a:stretch>
        </p:blipFill>
        <p:spPr bwMode="auto">
          <a:xfrm>
            <a:off x="2571736" y="1928802"/>
            <a:ext cx="4214842" cy="1785950"/>
          </a:xfrm>
          <a:prstGeom prst="rect">
            <a:avLst/>
          </a:prstGeom>
          <a:noFill/>
          <a:ln w="9525">
            <a:noFill/>
            <a:miter lim="800000"/>
            <a:headEnd/>
            <a:tailEnd/>
          </a:ln>
        </p:spPr>
      </p:pic>
      <p:pic>
        <p:nvPicPr>
          <p:cNvPr id="22530" name="Picture 2" descr="737-300"/>
          <p:cNvPicPr>
            <a:picLocks noChangeAspect="1" noChangeArrowheads="1"/>
          </p:cNvPicPr>
          <p:nvPr/>
        </p:nvPicPr>
        <p:blipFill>
          <a:blip r:embed="rId4" cstate="print"/>
          <a:srcRect/>
          <a:stretch>
            <a:fillRect/>
          </a:stretch>
        </p:blipFill>
        <p:spPr bwMode="auto">
          <a:xfrm>
            <a:off x="2987824" y="3861048"/>
            <a:ext cx="3672408" cy="2088232"/>
          </a:xfrm>
          <a:prstGeom prst="rect">
            <a:avLst/>
          </a:prstGeom>
          <a:noFill/>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4" name="3 Título"/>
          <p:cNvSpPr>
            <a:spLocks noGrp="1"/>
          </p:cNvSpPr>
          <p:nvPr>
            <p:ph type="title"/>
          </p:nvPr>
        </p:nvSpPr>
        <p:spPr>
          <a:xfrm>
            <a:off x="443132" y="704088"/>
            <a:ext cx="8229600" cy="1143000"/>
          </a:xfrm>
        </p:spPr>
        <p:txBody>
          <a:bodyPr/>
          <a:lstStyle/>
          <a:p>
            <a:r>
              <a:rPr lang="es-CO" dirty="0" smtClean="0"/>
              <a:t>TRANSPORTE AEREO</a:t>
            </a:r>
            <a:endParaRPr lang="es-CO" dirty="0"/>
          </a:p>
        </p:txBody>
      </p:sp>
      <p:sp>
        <p:nvSpPr>
          <p:cNvPr id="5" name="4 Marcador de contenido"/>
          <p:cNvSpPr>
            <a:spLocks noGrp="1"/>
          </p:cNvSpPr>
          <p:nvPr>
            <p:ph idx="1"/>
          </p:nvPr>
        </p:nvSpPr>
        <p:spPr/>
        <p:txBody>
          <a:bodyPr/>
          <a:lstStyle/>
          <a:p>
            <a:pPr>
              <a:buNone/>
            </a:pPr>
            <a:r>
              <a:rPr lang="es-CO" sz="3200" b="1" dirty="0" smtClean="0">
                <a:latin typeface="Arial" pitchFamily="34" charset="0"/>
                <a:cs typeface="Arial" pitchFamily="34" charset="0"/>
              </a:rPr>
              <a:t>El transporte aéreo o transporte por avión es el servicio de trasladar de un lugar a otro pasajeros, cargamento, mediante la utilización de aeronaves, con fin lucrativo. El transporte aéreo tiene siempre fines comerciales. Si fuera con fines militares, éste se incluye en las actividades de logística.</a:t>
            </a:r>
          </a:p>
          <a:p>
            <a:pPr>
              <a:buNone/>
            </a:pPr>
            <a:endParaRPr lang="es-CO" dirty="0">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BOEING  777 - 200</a:t>
            </a:r>
            <a:endParaRPr lang="es-CO" dirty="0"/>
          </a:p>
        </p:txBody>
      </p:sp>
      <p:sp>
        <p:nvSpPr>
          <p:cNvPr id="83969" name="Rectangle 1"/>
          <p:cNvSpPr>
            <a:spLocks noChangeArrowheads="1"/>
          </p:cNvSpPr>
          <p:nvPr/>
        </p:nvSpPr>
        <p:spPr bwMode="auto">
          <a:xfrm>
            <a:off x="0" y="2526352"/>
            <a:ext cx="9144000"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El</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Boeing 777-200</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alcanza un rango de 12000 Km. con bah</a:t>
            </a:r>
            <a:r>
              <a:rPr kumimoji="0" lang="es-MX" sz="2800" b="0" i="0" u="none" strike="noStrike" cap="none" normalizeH="0" baseline="0" dirty="0" smtClean="0">
                <a:ln>
                  <a:noFill/>
                </a:ln>
                <a:effectLst/>
                <a:latin typeface="Calibri"/>
                <a:ea typeface="Times New Roman" pitchFamily="18" charset="0"/>
                <a:cs typeface="Arial" pitchFamily="34" charset="0"/>
              </a:rPr>
              <a:t>í</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as de carga delante y detr</a:t>
            </a:r>
            <a:r>
              <a:rPr kumimoji="0" lang="es-MX" sz="2800" b="0" i="0" u="none" strike="noStrike" cap="none" normalizeH="0" baseline="0" dirty="0" smtClean="0">
                <a:ln>
                  <a:noFill/>
                </a:ln>
                <a:effectLst/>
                <a:latin typeface="Calibri"/>
                <a:ea typeface="Times New Roman" pitchFamily="18" charset="0"/>
                <a:cs typeface="Arial" pitchFamily="34" charset="0"/>
              </a:rPr>
              <a:t>á</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s, para carga de pallets de 88" y 125" o 96" x 125".</a:t>
            </a:r>
            <a:endParaRPr kumimoji="0" lang="es-CO" sz="28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El comportamiento para carga suelta est</a:t>
            </a:r>
            <a:r>
              <a:rPr kumimoji="0" lang="es-MX" sz="2800" b="0" i="0" u="none" strike="noStrike" cap="none" normalizeH="0" baseline="0" dirty="0" smtClean="0">
                <a:ln>
                  <a:noFill/>
                </a:ln>
                <a:effectLst/>
                <a:latin typeface="Calibri"/>
                <a:ea typeface="Times New Roman" pitchFamily="18" charset="0"/>
                <a:cs typeface="Arial" pitchFamily="34" charset="0"/>
              </a:rPr>
              <a:t>á</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 localizado en la parte trasera de la aeronave.</a:t>
            </a:r>
            <a:endParaRPr kumimoji="0" lang="es-CO" sz="28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No. de Pallets:</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6 + Carga suelta </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Volumen:</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80 m</a:t>
            </a:r>
            <a:r>
              <a:rPr kumimoji="0" lang="es-MX" sz="2800" b="0" i="0" u="none" strike="noStrike" cap="none" normalizeH="0" baseline="30000" dirty="0" smtClean="0">
                <a:ln>
                  <a:noFill/>
                </a:ln>
                <a:effectLst/>
                <a:latin typeface="Arial" pitchFamily="34" charset="0"/>
                <a:ea typeface="Times New Roman" pitchFamily="18" charset="0"/>
                <a:cs typeface="Arial" pitchFamily="34" charset="0"/>
              </a:rPr>
              <a:t>3</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Capacidad:</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18 toneladas</a:t>
            </a:r>
            <a:endParaRPr kumimoji="0" lang="es-MX" sz="2800" b="0" i="0" u="none" strike="noStrike" cap="none" normalizeH="0" baseline="0" dirty="0" smtClean="0">
              <a:ln>
                <a:noFill/>
              </a:ln>
              <a:effectLst/>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1643042" y="1785926"/>
          <a:ext cx="5572164" cy="3441192"/>
        </p:xfrm>
        <a:graphic>
          <a:graphicData uri="http://schemas.openxmlformats.org/drawingml/2006/table">
            <a:tbl>
              <a:tblPr/>
              <a:tblGrid>
                <a:gridCol w="3000396"/>
                <a:gridCol w="2571768"/>
              </a:tblGrid>
              <a:tr h="2643206">
                <a:tc>
                  <a:txBody>
                    <a:bodyPr/>
                    <a:lstStyle/>
                    <a:p>
                      <a:pPr>
                        <a:lnSpc>
                          <a:spcPct val="115000"/>
                        </a:lnSpc>
                        <a:spcAft>
                          <a:spcPts val="0"/>
                        </a:spcAft>
                      </a:pPr>
                      <a:r>
                        <a:rPr lang="en-US" sz="3200" dirty="0">
                          <a:latin typeface="Calibri"/>
                          <a:ea typeface="Times New Roman"/>
                          <a:cs typeface="Calibri"/>
                        </a:rPr>
                        <a:t>Largo</a:t>
                      </a:r>
                      <a:br>
                        <a:rPr lang="en-US" sz="3200" dirty="0">
                          <a:latin typeface="Calibri"/>
                          <a:ea typeface="Times New Roman"/>
                          <a:cs typeface="Calibri"/>
                        </a:rPr>
                      </a:br>
                      <a:r>
                        <a:rPr lang="en-US" sz="3200" dirty="0">
                          <a:latin typeface="Calibri"/>
                          <a:ea typeface="Times New Roman"/>
                          <a:cs typeface="Calibri"/>
                        </a:rPr>
                        <a:t>Height:</a:t>
                      </a:r>
                      <a:br>
                        <a:rPr lang="en-US" sz="3200" dirty="0">
                          <a:latin typeface="Calibri"/>
                          <a:ea typeface="Times New Roman"/>
                          <a:cs typeface="Calibri"/>
                        </a:rPr>
                      </a:br>
                      <a:r>
                        <a:rPr lang="en-US" sz="3200" dirty="0">
                          <a:latin typeface="Calibri"/>
                          <a:ea typeface="Times New Roman"/>
                          <a:cs typeface="Calibri"/>
                        </a:rPr>
                        <a:t>Wingspan:</a:t>
                      </a:r>
                      <a:br>
                        <a:rPr lang="en-US" sz="3200" dirty="0">
                          <a:latin typeface="Calibri"/>
                          <a:ea typeface="Times New Roman"/>
                          <a:cs typeface="Calibri"/>
                        </a:rPr>
                      </a:br>
                      <a:r>
                        <a:rPr lang="en-US" sz="3200" dirty="0">
                          <a:latin typeface="Calibri"/>
                          <a:ea typeface="Times New Roman"/>
                          <a:cs typeface="Calibri"/>
                        </a:rPr>
                        <a:t>max. Altitude:</a:t>
                      </a:r>
                      <a:br>
                        <a:rPr lang="en-US" sz="3200" dirty="0">
                          <a:latin typeface="Calibri"/>
                          <a:ea typeface="Times New Roman"/>
                          <a:cs typeface="Calibri"/>
                        </a:rPr>
                      </a:br>
                      <a:r>
                        <a:rPr lang="en-US" sz="3200" dirty="0">
                          <a:latin typeface="Calibri"/>
                          <a:ea typeface="Times New Roman"/>
                          <a:cs typeface="Calibri"/>
                        </a:rPr>
                        <a:t>Cruising Speed:</a:t>
                      </a:r>
                      <a:br>
                        <a:rPr lang="en-US" sz="3200" dirty="0">
                          <a:latin typeface="Calibri"/>
                          <a:ea typeface="Times New Roman"/>
                          <a:cs typeface="Calibri"/>
                        </a:rPr>
                      </a:br>
                      <a:endParaRPr lang="es-CO" sz="3200" dirty="0">
                        <a:latin typeface="Calibri"/>
                        <a:ea typeface="Calibri"/>
                        <a:cs typeface="Times New Roman"/>
                      </a:endParaRPr>
                    </a:p>
                  </a:txBody>
                  <a:tcPr marL="38100" marR="38100" marT="38100" marB="38100">
                    <a:lnL>
                      <a:noFill/>
                    </a:lnL>
                    <a:lnR>
                      <a:noFill/>
                    </a:lnR>
                    <a:lnT>
                      <a:noFill/>
                    </a:lnT>
                    <a:lnB>
                      <a:noFill/>
                    </a:lnB>
                  </a:tcPr>
                </a:tc>
                <a:tc>
                  <a:txBody>
                    <a:bodyPr/>
                    <a:lstStyle/>
                    <a:p>
                      <a:pPr algn="r">
                        <a:lnSpc>
                          <a:spcPct val="115000"/>
                        </a:lnSpc>
                        <a:spcAft>
                          <a:spcPts val="0"/>
                        </a:spcAft>
                      </a:pPr>
                      <a:r>
                        <a:rPr lang="es-MX" sz="3200" dirty="0">
                          <a:latin typeface="Calibri"/>
                          <a:ea typeface="Times New Roman"/>
                          <a:cs typeface="Calibri"/>
                        </a:rPr>
                        <a:t>33.40 m</a:t>
                      </a:r>
                      <a:br>
                        <a:rPr lang="es-MX" sz="3200" dirty="0">
                          <a:latin typeface="Calibri"/>
                          <a:ea typeface="Times New Roman"/>
                          <a:cs typeface="Calibri"/>
                        </a:rPr>
                      </a:br>
                      <a:r>
                        <a:rPr lang="es-MX" sz="3200" dirty="0">
                          <a:latin typeface="Calibri"/>
                          <a:ea typeface="Times New Roman"/>
                          <a:cs typeface="Calibri"/>
                        </a:rPr>
                        <a:t>11.15 m</a:t>
                      </a:r>
                      <a:br>
                        <a:rPr lang="es-MX" sz="3200" dirty="0">
                          <a:latin typeface="Calibri"/>
                          <a:ea typeface="Times New Roman"/>
                          <a:cs typeface="Calibri"/>
                        </a:rPr>
                      </a:br>
                      <a:r>
                        <a:rPr lang="es-MX" sz="3200" dirty="0">
                          <a:latin typeface="Calibri"/>
                          <a:ea typeface="Times New Roman"/>
                          <a:cs typeface="Calibri"/>
                        </a:rPr>
                        <a:t>28.88 m</a:t>
                      </a:r>
                      <a:br>
                        <a:rPr lang="es-MX" sz="3200" dirty="0">
                          <a:latin typeface="Calibri"/>
                          <a:ea typeface="Times New Roman"/>
                          <a:cs typeface="Calibri"/>
                        </a:rPr>
                      </a:br>
                      <a:r>
                        <a:rPr lang="es-MX" sz="3200" dirty="0">
                          <a:latin typeface="Calibri"/>
                          <a:ea typeface="Times New Roman"/>
                          <a:cs typeface="Calibri"/>
                        </a:rPr>
                        <a:t>11,300 m</a:t>
                      </a:r>
                      <a:br>
                        <a:rPr lang="es-MX" sz="3200" dirty="0">
                          <a:latin typeface="Calibri"/>
                          <a:ea typeface="Times New Roman"/>
                          <a:cs typeface="Calibri"/>
                        </a:rPr>
                      </a:br>
                      <a:r>
                        <a:rPr lang="es-MX" sz="3200" dirty="0">
                          <a:latin typeface="Calibri"/>
                          <a:ea typeface="Times New Roman"/>
                          <a:cs typeface="Calibri"/>
                        </a:rPr>
                        <a:t>795 km/h</a:t>
                      </a:r>
                      <a:br>
                        <a:rPr lang="es-MX" sz="3200" dirty="0">
                          <a:latin typeface="Calibri"/>
                          <a:ea typeface="Times New Roman"/>
                          <a:cs typeface="Calibri"/>
                        </a:rPr>
                      </a:br>
                      <a:endParaRPr lang="es-CO" sz="3200" dirty="0">
                        <a:latin typeface="Calibri"/>
                        <a:ea typeface="Calibri"/>
                        <a:cs typeface="Times New Roman"/>
                      </a:endParaRPr>
                    </a:p>
                  </a:txBody>
                  <a:tcPr marL="38100" marR="38100" marT="38100" marB="38100">
                    <a:lnL>
                      <a:noFill/>
                    </a:lnL>
                    <a:lnR>
                      <a:noFill/>
                    </a:lnR>
                    <a:lnT>
                      <a:noFill/>
                    </a:lnT>
                    <a:lnB>
                      <a:noFill/>
                    </a:lnB>
                  </a:tcPr>
                </a:tc>
              </a:tr>
            </a:tbl>
          </a:graphicData>
        </a:graphic>
      </p:graphicFrame>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BOEING 747</a:t>
            </a:r>
            <a:endParaRPr lang="es-CO" dirty="0"/>
          </a:p>
        </p:txBody>
      </p:sp>
      <p:pic>
        <p:nvPicPr>
          <p:cNvPr id="112642" name="Picture 2" descr="http://airvoila.com/wp-content/uploads/2007/05/boeing-747-400.jpg"/>
          <p:cNvPicPr>
            <a:picLocks noChangeAspect="1" noChangeArrowheads="1"/>
          </p:cNvPicPr>
          <p:nvPr/>
        </p:nvPicPr>
        <p:blipFill>
          <a:blip r:embed="rId3" cstate="print"/>
          <a:srcRect/>
          <a:stretch>
            <a:fillRect/>
          </a:stretch>
        </p:blipFill>
        <p:spPr bwMode="auto">
          <a:xfrm>
            <a:off x="500034" y="1857340"/>
            <a:ext cx="8143932" cy="5000660"/>
          </a:xfrm>
          <a:prstGeom prst="rect">
            <a:avLst/>
          </a:prstGeom>
          <a:noFill/>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MX" b="1" dirty="0" smtClean="0"/>
              <a:t>BOEING  747</a:t>
            </a:r>
            <a:r>
              <a:rPr lang="es-CO" dirty="0" smtClean="0"/>
              <a:t/>
            </a:r>
            <a:br>
              <a:rPr lang="es-CO" dirty="0" smtClean="0"/>
            </a:br>
            <a:endParaRPr lang="es-CO" dirty="0"/>
          </a:p>
        </p:txBody>
      </p:sp>
      <p:pic>
        <p:nvPicPr>
          <p:cNvPr id="3" name="2 Imagen" descr="Boeing 747"/>
          <p:cNvPicPr/>
          <p:nvPr/>
        </p:nvPicPr>
        <p:blipFill>
          <a:blip r:embed="rId3" cstate="print"/>
          <a:srcRect/>
          <a:stretch>
            <a:fillRect/>
          </a:stretch>
        </p:blipFill>
        <p:spPr bwMode="auto">
          <a:xfrm>
            <a:off x="2428860" y="1285860"/>
            <a:ext cx="4500594" cy="2214578"/>
          </a:xfrm>
          <a:prstGeom prst="rect">
            <a:avLst/>
          </a:prstGeom>
          <a:noFill/>
          <a:ln w="9525">
            <a:noFill/>
            <a:miter lim="800000"/>
            <a:headEnd/>
            <a:tailEnd/>
          </a:ln>
        </p:spPr>
      </p:pic>
      <p:pic>
        <p:nvPicPr>
          <p:cNvPr id="5" name="4 Imagen" descr="747-400"/>
          <p:cNvPicPr/>
          <p:nvPr/>
        </p:nvPicPr>
        <p:blipFill>
          <a:blip r:embed="rId4" cstate="print"/>
          <a:srcRect/>
          <a:stretch>
            <a:fillRect/>
          </a:stretch>
        </p:blipFill>
        <p:spPr bwMode="auto">
          <a:xfrm>
            <a:off x="2428860" y="3857628"/>
            <a:ext cx="4572031" cy="242889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MX" b="1" dirty="0" smtClean="0"/>
              <a:t>BOEING  747</a:t>
            </a:r>
            <a:r>
              <a:rPr lang="es-CO" dirty="0" smtClean="0"/>
              <a:t/>
            </a:r>
            <a:br>
              <a:rPr lang="es-CO" dirty="0" smtClean="0"/>
            </a:br>
            <a:endParaRPr lang="es-CO" dirty="0"/>
          </a:p>
        </p:txBody>
      </p:sp>
      <p:sp>
        <p:nvSpPr>
          <p:cNvPr id="80897" name="Rectangle 1"/>
          <p:cNvSpPr>
            <a:spLocks noChangeArrowheads="1"/>
          </p:cNvSpPr>
          <p:nvPr/>
        </p:nvSpPr>
        <p:spPr bwMode="auto">
          <a:xfrm>
            <a:off x="0" y="1443841"/>
            <a:ext cx="91440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El estándar</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Boeing 747</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funciona de manera mixta entre carga y pasajeros, con un rango operativo de hasta 13,300 Km. para el modelo 400. El</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Boeing 747</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posee bah</a:t>
            </a:r>
            <a:r>
              <a:rPr kumimoji="0" lang="es-MX" sz="2800" b="0" i="0" u="none" strike="noStrike" cap="none" normalizeH="0" baseline="0" dirty="0" smtClean="0">
                <a:ln>
                  <a:noFill/>
                </a:ln>
                <a:effectLst/>
                <a:latin typeface="Calibri"/>
                <a:ea typeface="Times New Roman" pitchFamily="18" charset="0"/>
                <a:cs typeface="Arial" pitchFamily="34" charset="0"/>
              </a:rPr>
              <a:t>í</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as de carga para pallets en sus partes delanteras y posteriores.</a:t>
            </a:r>
            <a:endParaRPr kumimoji="0" lang="es-CO" sz="28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Est</a:t>
            </a:r>
            <a:r>
              <a:rPr kumimoji="0" lang="es-MX" sz="2800" b="0" i="0" u="none" strike="noStrike" cap="none" normalizeH="0" baseline="0" dirty="0" smtClean="0">
                <a:ln>
                  <a:noFill/>
                </a:ln>
                <a:effectLst/>
                <a:latin typeface="Calibri"/>
                <a:ea typeface="Times New Roman" pitchFamily="18" charset="0"/>
                <a:cs typeface="Arial" pitchFamily="34" charset="0"/>
              </a:rPr>
              <a:t>á</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 equipado con amplias puertas para cargar pallets o contenedores de 88" o 96" x 125".</a:t>
            </a:r>
            <a:endParaRPr kumimoji="0" lang="es-CO" sz="28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No. de Pallets:</a:t>
            </a:r>
            <a:r>
              <a:rPr kumimoji="0" lang="es-MX" sz="2800" b="1"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6 + Carga suelta </a:t>
            </a:r>
            <a:r>
              <a:rPr kumimoji="0" lang="es-MX" sz="2800" b="1"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a:t>
            </a:r>
            <a:r>
              <a:rPr kumimoji="0" lang="es-MX" sz="2800" b="1"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Volumen:</a:t>
            </a:r>
            <a:r>
              <a:rPr kumimoji="0" lang="es-MX" sz="2800" b="1"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83 m</a:t>
            </a:r>
            <a:r>
              <a:rPr kumimoji="0" lang="es-MX" sz="2800" b="1" i="0" u="none" strike="noStrike" cap="none" normalizeH="0" baseline="30000" dirty="0" smtClean="0">
                <a:ln>
                  <a:noFill/>
                </a:ln>
                <a:effectLst/>
                <a:latin typeface="Arial" pitchFamily="34" charset="0"/>
                <a:ea typeface="Times New Roman" pitchFamily="18" charset="0"/>
                <a:cs typeface="Arial" pitchFamily="34" charset="0"/>
              </a:rPr>
              <a:t>3</a:t>
            </a:r>
            <a:r>
              <a:rPr kumimoji="0" lang="es-MX" sz="2800" b="1"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a:t>
            </a:r>
            <a:r>
              <a:rPr kumimoji="0" lang="es-MX" sz="2800" b="1"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Capacidad:</a:t>
            </a:r>
            <a:r>
              <a:rPr kumimoji="0" lang="es-MX" sz="2800" b="1"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13 toneladas</a:t>
            </a:r>
            <a:endParaRPr kumimoji="0" lang="es-MX" sz="2800" b="0" i="0" u="none" strike="noStrike" cap="none" normalizeH="0" baseline="0" dirty="0" smtClean="0">
              <a:ln>
                <a:noFill/>
              </a:ln>
              <a:effectLst/>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1857356" y="2214555"/>
          <a:ext cx="5072098" cy="3441192"/>
        </p:xfrm>
        <a:graphic>
          <a:graphicData uri="http://schemas.openxmlformats.org/drawingml/2006/table">
            <a:tbl>
              <a:tblPr/>
              <a:tblGrid>
                <a:gridCol w="2714644"/>
                <a:gridCol w="2357454"/>
              </a:tblGrid>
              <a:tr h="2857520">
                <a:tc>
                  <a:txBody>
                    <a:bodyPr/>
                    <a:lstStyle/>
                    <a:p>
                      <a:pPr>
                        <a:lnSpc>
                          <a:spcPct val="115000"/>
                        </a:lnSpc>
                        <a:spcAft>
                          <a:spcPts val="0"/>
                        </a:spcAft>
                      </a:pPr>
                      <a:r>
                        <a:rPr lang="en-US" sz="3200">
                          <a:latin typeface="Calibri"/>
                          <a:ea typeface="Times New Roman"/>
                          <a:cs typeface="Calibri"/>
                        </a:rPr>
                        <a:t>Largo</a:t>
                      </a:r>
                      <a:br>
                        <a:rPr lang="en-US" sz="3200">
                          <a:latin typeface="Calibri"/>
                          <a:ea typeface="Times New Roman"/>
                          <a:cs typeface="Calibri"/>
                        </a:rPr>
                      </a:br>
                      <a:r>
                        <a:rPr lang="en-US" sz="3200">
                          <a:latin typeface="Calibri"/>
                          <a:ea typeface="Times New Roman"/>
                          <a:cs typeface="Calibri"/>
                        </a:rPr>
                        <a:t>Height:</a:t>
                      </a:r>
                      <a:br>
                        <a:rPr lang="en-US" sz="3200">
                          <a:latin typeface="Calibri"/>
                          <a:ea typeface="Times New Roman"/>
                          <a:cs typeface="Calibri"/>
                        </a:rPr>
                      </a:br>
                      <a:r>
                        <a:rPr lang="en-US" sz="3200">
                          <a:latin typeface="Calibri"/>
                          <a:ea typeface="Times New Roman"/>
                          <a:cs typeface="Calibri"/>
                        </a:rPr>
                        <a:t>Wingspan:</a:t>
                      </a:r>
                      <a:br>
                        <a:rPr lang="en-US" sz="3200">
                          <a:latin typeface="Calibri"/>
                          <a:ea typeface="Times New Roman"/>
                          <a:cs typeface="Calibri"/>
                        </a:rPr>
                      </a:br>
                      <a:r>
                        <a:rPr lang="en-US" sz="3200">
                          <a:latin typeface="Calibri"/>
                          <a:ea typeface="Times New Roman"/>
                          <a:cs typeface="Calibri"/>
                        </a:rPr>
                        <a:t>max. Altitude:</a:t>
                      </a:r>
                      <a:br>
                        <a:rPr lang="en-US" sz="3200">
                          <a:latin typeface="Calibri"/>
                          <a:ea typeface="Times New Roman"/>
                          <a:cs typeface="Calibri"/>
                        </a:rPr>
                      </a:br>
                      <a:r>
                        <a:rPr lang="en-US" sz="3200">
                          <a:latin typeface="Calibri"/>
                          <a:ea typeface="Times New Roman"/>
                          <a:cs typeface="Calibri"/>
                        </a:rPr>
                        <a:t>Cruising Speed:</a:t>
                      </a:r>
                      <a:br>
                        <a:rPr lang="en-US" sz="3200">
                          <a:latin typeface="Calibri"/>
                          <a:ea typeface="Times New Roman"/>
                          <a:cs typeface="Calibri"/>
                        </a:rPr>
                      </a:br>
                      <a:endParaRPr lang="es-CO" sz="3200">
                        <a:latin typeface="Calibri"/>
                        <a:ea typeface="Calibri"/>
                        <a:cs typeface="Times New Roman"/>
                      </a:endParaRPr>
                    </a:p>
                  </a:txBody>
                  <a:tcPr marL="38100" marR="38100" marT="38100" marB="38100">
                    <a:lnL>
                      <a:noFill/>
                    </a:lnL>
                    <a:lnR>
                      <a:noFill/>
                    </a:lnR>
                    <a:lnT>
                      <a:noFill/>
                    </a:lnT>
                    <a:lnB>
                      <a:noFill/>
                    </a:lnB>
                  </a:tcPr>
                </a:tc>
                <a:tc>
                  <a:txBody>
                    <a:bodyPr/>
                    <a:lstStyle/>
                    <a:p>
                      <a:pPr algn="r">
                        <a:lnSpc>
                          <a:spcPct val="115000"/>
                        </a:lnSpc>
                        <a:spcAft>
                          <a:spcPts val="0"/>
                        </a:spcAft>
                      </a:pPr>
                      <a:r>
                        <a:rPr lang="es-MX" sz="3200" dirty="0">
                          <a:latin typeface="Calibri"/>
                          <a:ea typeface="Times New Roman"/>
                          <a:cs typeface="Calibri"/>
                        </a:rPr>
                        <a:t>68.80 m</a:t>
                      </a:r>
                      <a:br>
                        <a:rPr lang="es-MX" sz="3200" dirty="0">
                          <a:latin typeface="Calibri"/>
                          <a:ea typeface="Times New Roman"/>
                          <a:cs typeface="Calibri"/>
                        </a:rPr>
                      </a:br>
                      <a:r>
                        <a:rPr lang="es-MX" sz="3200" dirty="0">
                          <a:latin typeface="Calibri"/>
                          <a:ea typeface="Times New Roman"/>
                          <a:cs typeface="Calibri"/>
                        </a:rPr>
                        <a:t>18.22 m</a:t>
                      </a:r>
                      <a:br>
                        <a:rPr lang="es-MX" sz="3200" dirty="0">
                          <a:latin typeface="Calibri"/>
                          <a:ea typeface="Times New Roman"/>
                          <a:cs typeface="Calibri"/>
                        </a:rPr>
                      </a:br>
                      <a:r>
                        <a:rPr lang="es-MX" sz="3200" dirty="0">
                          <a:latin typeface="Calibri"/>
                          <a:ea typeface="Times New Roman"/>
                          <a:cs typeface="Calibri"/>
                        </a:rPr>
                        <a:t>59.64 m</a:t>
                      </a:r>
                      <a:br>
                        <a:rPr lang="es-MX" sz="3200" dirty="0">
                          <a:latin typeface="Calibri"/>
                          <a:ea typeface="Times New Roman"/>
                          <a:cs typeface="Calibri"/>
                        </a:rPr>
                      </a:br>
                      <a:r>
                        <a:rPr lang="es-MX" sz="3200" dirty="0">
                          <a:latin typeface="Calibri"/>
                          <a:ea typeface="Times New Roman"/>
                          <a:cs typeface="Calibri"/>
                        </a:rPr>
                        <a:t>13,700 m</a:t>
                      </a:r>
                      <a:br>
                        <a:rPr lang="es-MX" sz="3200" dirty="0">
                          <a:latin typeface="Calibri"/>
                          <a:ea typeface="Times New Roman"/>
                          <a:cs typeface="Calibri"/>
                        </a:rPr>
                      </a:br>
                      <a:r>
                        <a:rPr lang="es-MX" sz="3200" dirty="0">
                          <a:latin typeface="Calibri"/>
                          <a:ea typeface="Times New Roman"/>
                          <a:cs typeface="Calibri"/>
                        </a:rPr>
                        <a:t>920 km/h</a:t>
                      </a:r>
                      <a:br>
                        <a:rPr lang="es-MX" sz="3200" dirty="0">
                          <a:latin typeface="Calibri"/>
                          <a:ea typeface="Times New Roman"/>
                          <a:cs typeface="Calibri"/>
                        </a:rPr>
                      </a:br>
                      <a:endParaRPr lang="es-CO" sz="3200" dirty="0">
                        <a:latin typeface="Calibri"/>
                        <a:ea typeface="Calibri"/>
                        <a:cs typeface="Times New Roman"/>
                      </a:endParaRPr>
                    </a:p>
                  </a:txBody>
                  <a:tcPr marL="38100" marR="38100" marT="38100" marB="38100">
                    <a:lnL>
                      <a:noFill/>
                    </a:lnL>
                    <a:lnR>
                      <a:noFill/>
                    </a:lnR>
                    <a:lnT>
                      <a:noFill/>
                    </a:lnT>
                    <a:lnB>
                      <a:noFill/>
                    </a:lnB>
                  </a:tcPr>
                </a:tc>
              </a:tr>
            </a:tbl>
          </a:graphicData>
        </a:graphic>
      </p:graphicFrame>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BOEING 747-400</a:t>
            </a:r>
            <a:endParaRPr lang="es-CO" dirty="0"/>
          </a:p>
        </p:txBody>
      </p:sp>
      <p:pic>
        <p:nvPicPr>
          <p:cNvPr id="15362" name="Picture 2" descr="http://www.turismo.com.ar/viajes/wp-content/uploads/2009/04/carga11.gif"/>
          <p:cNvPicPr>
            <a:picLocks noChangeAspect="1" noChangeArrowheads="1"/>
          </p:cNvPicPr>
          <p:nvPr/>
        </p:nvPicPr>
        <p:blipFill>
          <a:blip r:embed="rId3" cstate="print"/>
          <a:srcRect/>
          <a:stretch>
            <a:fillRect/>
          </a:stretch>
        </p:blipFill>
        <p:spPr bwMode="auto">
          <a:xfrm>
            <a:off x="755576" y="1772816"/>
            <a:ext cx="7560840" cy="5085184"/>
          </a:xfrm>
          <a:prstGeom prst="rect">
            <a:avLst/>
          </a:prstGeom>
          <a:noFill/>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MX" b="1" dirty="0" smtClean="0"/>
              <a:t>BOEING 747-400 ERF</a:t>
            </a:r>
            <a:r>
              <a:rPr lang="es-CO" dirty="0" smtClean="0"/>
              <a:t/>
            </a:r>
            <a:br>
              <a:rPr lang="es-CO" dirty="0" smtClean="0"/>
            </a:br>
            <a:endParaRPr lang="es-CO" dirty="0"/>
          </a:p>
        </p:txBody>
      </p:sp>
      <p:pic>
        <p:nvPicPr>
          <p:cNvPr id="3" name="2 Imagen" descr="Boeing 747-400 ERF"/>
          <p:cNvPicPr/>
          <p:nvPr/>
        </p:nvPicPr>
        <p:blipFill>
          <a:blip r:embed="rId3" cstate="print"/>
          <a:srcRect/>
          <a:stretch>
            <a:fillRect/>
          </a:stretch>
        </p:blipFill>
        <p:spPr bwMode="auto">
          <a:xfrm>
            <a:off x="2643174" y="1428736"/>
            <a:ext cx="4429156" cy="2286016"/>
          </a:xfrm>
          <a:prstGeom prst="rect">
            <a:avLst/>
          </a:prstGeom>
          <a:noFill/>
          <a:ln w="9525">
            <a:noFill/>
            <a:miter lim="800000"/>
            <a:headEnd/>
            <a:tailEnd/>
          </a:ln>
        </p:spPr>
      </p:pic>
      <p:pic>
        <p:nvPicPr>
          <p:cNvPr id="6" name="5 Imagen" descr="747-200"/>
          <p:cNvPicPr/>
          <p:nvPr/>
        </p:nvPicPr>
        <p:blipFill>
          <a:blip r:embed="rId4" cstate="print"/>
          <a:srcRect/>
          <a:stretch>
            <a:fillRect/>
          </a:stretch>
        </p:blipFill>
        <p:spPr bwMode="auto">
          <a:xfrm>
            <a:off x="2357422" y="3571876"/>
            <a:ext cx="4500594" cy="2500330"/>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MX" b="1" dirty="0" smtClean="0"/>
              <a:t>BOEING 747-400 ERF</a:t>
            </a:r>
            <a:r>
              <a:rPr lang="es-CO" dirty="0" smtClean="0"/>
              <a:t/>
            </a:r>
            <a:br>
              <a:rPr lang="es-CO" dirty="0" smtClean="0"/>
            </a:br>
            <a:endParaRPr lang="es-CO" dirty="0"/>
          </a:p>
        </p:txBody>
      </p:sp>
      <p:sp>
        <p:nvSpPr>
          <p:cNvPr id="98305" name="Rectangle 1"/>
          <p:cNvSpPr>
            <a:spLocks noChangeArrowheads="1"/>
          </p:cNvSpPr>
          <p:nvPr/>
        </p:nvSpPr>
        <p:spPr bwMode="auto">
          <a:xfrm>
            <a:off x="0" y="2144849"/>
            <a:ext cx="91440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2400" b="1" i="0" u="none" strike="noStrike" cap="none" normalizeH="0" baseline="0" dirty="0" smtClean="0">
                <a:ln>
                  <a:noFill/>
                </a:ln>
                <a:effectLst/>
                <a:latin typeface="Arial" pitchFamily="34" charset="0"/>
                <a:ea typeface="Times New Roman" pitchFamily="18" charset="0"/>
                <a:cs typeface="Arial" pitchFamily="34" charset="0"/>
              </a:rPr>
              <a:t>No. de Pallets:</a:t>
            </a:r>
            <a:r>
              <a:rPr kumimoji="0" lang="es-MX" sz="2400" b="1" i="0" u="none" strike="noStrike" cap="none" normalizeH="0" baseline="0" dirty="0" smtClean="0">
                <a:ln>
                  <a:noFill/>
                </a:ln>
                <a:effectLst/>
                <a:latin typeface="Calibri"/>
                <a:ea typeface="Times New Roman" pitchFamily="18" charset="0"/>
                <a:cs typeface="Arial" pitchFamily="34" charset="0"/>
              </a:rPr>
              <a:t> </a:t>
            </a:r>
            <a:r>
              <a:rPr kumimoji="0" lang="es-MX" sz="2400" b="1" i="0" u="none" strike="noStrike" cap="none" normalizeH="0" baseline="0" dirty="0" smtClean="0">
                <a:ln>
                  <a:noFill/>
                </a:ln>
                <a:effectLst/>
                <a:latin typeface="Arial" pitchFamily="34" charset="0"/>
                <a:ea typeface="Times New Roman" pitchFamily="18" charset="0"/>
                <a:cs typeface="Arial" pitchFamily="34" charset="0"/>
              </a:rPr>
              <a:t>39 + Carga suelta </a:t>
            </a:r>
            <a:r>
              <a:rPr kumimoji="0" lang="es-MX" sz="2400" b="1" i="0" u="none" strike="noStrike" cap="none" normalizeH="0" baseline="0" dirty="0" smtClean="0">
                <a:ln>
                  <a:noFill/>
                </a:ln>
                <a:effectLst/>
                <a:latin typeface="Calibri"/>
                <a:ea typeface="Times New Roman" pitchFamily="18" charset="0"/>
                <a:cs typeface="Arial" pitchFamily="34" charset="0"/>
              </a:rPr>
              <a:t>  </a:t>
            </a:r>
            <a:r>
              <a:rPr kumimoji="0" lang="es-MX" sz="2400" b="1" i="0" u="none" strike="noStrike" cap="none" normalizeH="0" baseline="0" dirty="0" smtClean="0">
                <a:ln>
                  <a:noFill/>
                </a:ln>
                <a:effectLst/>
                <a:latin typeface="Arial" pitchFamily="34" charset="0"/>
                <a:ea typeface="Times New Roman" pitchFamily="18" charset="0"/>
                <a:cs typeface="Arial" pitchFamily="34" charset="0"/>
              </a:rPr>
              <a:t>|</a:t>
            </a:r>
            <a:r>
              <a:rPr kumimoji="0" lang="es-MX" sz="2400" b="1" i="0" u="none" strike="noStrike" cap="none" normalizeH="0" baseline="0" dirty="0" smtClean="0">
                <a:ln>
                  <a:noFill/>
                </a:ln>
                <a:effectLst/>
                <a:latin typeface="Calibri"/>
                <a:ea typeface="Times New Roman" pitchFamily="18" charset="0"/>
                <a:cs typeface="Arial" pitchFamily="34" charset="0"/>
              </a:rPr>
              <a:t>   </a:t>
            </a:r>
            <a:r>
              <a:rPr kumimoji="0" lang="es-MX" sz="2400" b="1" i="0" u="none" strike="noStrike" cap="none" normalizeH="0" baseline="0" dirty="0" smtClean="0">
                <a:ln>
                  <a:noFill/>
                </a:ln>
                <a:effectLst/>
                <a:latin typeface="Arial" pitchFamily="34" charset="0"/>
                <a:ea typeface="Times New Roman" pitchFamily="18" charset="0"/>
                <a:cs typeface="Arial" pitchFamily="34" charset="0"/>
              </a:rPr>
              <a:t>Volumen:</a:t>
            </a:r>
            <a:r>
              <a:rPr kumimoji="0" lang="es-MX" sz="2400" b="1" i="0" u="none" strike="noStrike" cap="none" normalizeH="0" baseline="0" dirty="0" smtClean="0">
                <a:ln>
                  <a:noFill/>
                </a:ln>
                <a:effectLst/>
                <a:latin typeface="Calibri"/>
                <a:ea typeface="Times New Roman" pitchFamily="18" charset="0"/>
                <a:cs typeface="Arial" pitchFamily="34" charset="0"/>
              </a:rPr>
              <a:t> </a:t>
            </a:r>
            <a:r>
              <a:rPr kumimoji="0" lang="es-MX" sz="2400" b="1" i="0" u="none" strike="noStrike" cap="none" normalizeH="0" baseline="0" dirty="0" smtClean="0">
                <a:ln>
                  <a:noFill/>
                </a:ln>
                <a:effectLst/>
                <a:latin typeface="Arial" pitchFamily="34" charset="0"/>
                <a:ea typeface="Times New Roman" pitchFamily="18" charset="0"/>
                <a:cs typeface="Arial" pitchFamily="34" charset="0"/>
              </a:rPr>
              <a:t>674 m</a:t>
            </a:r>
            <a:r>
              <a:rPr kumimoji="0" lang="es-MX" sz="2400" b="1" i="0" u="none" strike="noStrike" cap="none" normalizeH="0" baseline="30000" dirty="0" smtClean="0">
                <a:ln>
                  <a:noFill/>
                </a:ln>
                <a:effectLst/>
                <a:latin typeface="Arial" pitchFamily="34" charset="0"/>
                <a:ea typeface="Times New Roman" pitchFamily="18" charset="0"/>
                <a:cs typeface="Arial" pitchFamily="34" charset="0"/>
              </a:rPr>
              <a:t>3</a:t>
            </a:r>
            <a:r>
              <a:rPr kumimoji="0" lang="es-MX" sz="2400" b="1" i="0" u="none" strike="noStrike" cap="none" normalizeH="0" baseline="0" dirty="0" smtClean="0">
                <a:ln>
                  <a:noFill/>
                </a:ln>
                <a:effectLst/>
                <a:latin typeface="Calibri"/>
                <a:ea typeface="Times New Roman" pitchFamily="18" charset="0"/>
                <a:cs typeface="Arial" pitchFamily="34" charset="0"/>
              </a:rPr>
              <a:t>   </a:t>
            </a:r>
            <a:r>
              <a:rPr kumimoji="0" lang="es-MX" sz="2400" b="1" i="0" u="none" strike="noStrike" cap="none" normalizeH="0" baseline="0" dirty="0" smtClean="0">
                <a:ln>
                  <a:noFill/>
                </a:ln>
                <a:effectLst/>
                <a:latin typeface="Arial" pitchFamily="34" charset="0"/>
                <a:ea typeface="Times New Roman" pitchFamily="18" charset="0"/>
                <a:cs typeface="Arial" pitchFamily="34" charset="0"/>
              </a:rPr>
              <a:t>|</a:t>
            </a:r>
            <a:r>
              <a:rPr kumimoji="0" lang="es-MX" sz="2400" b="1" i="0" u="none" strike="noStrike" cap="none" normalizeH="0" baseline="0" dirty="0" smtClean="0">
                <a:ln>
                  <a:noFill/>
                </a:ln>
                <a:effectLst/>
                <a:latin typeface="Calibri"/>
                <a:ea typeface="Times New Roman" pitchFamily="18" charset="0"/>
                <a:cs typeface="Arial" pitchFamily="34" charset="0"/>
              </a:rPr>
              <a:t>   </a:t>
            </a:r>
            <a:r>
              <a:rPr kumimoji="0" lang="es-MX" sz="2400" b="1" i="0" u="none" strike="noStrike" cap="none" normalizeH="0" baseline="0" dirty="0" smtClean="0">
                <a:ln>
                  <a:noFill/>
                </a:ln>
                <a:effectLst/>
                <a:latin typeface="Arial" pitchFamily="34" charset="0"/>
                <a:ea typeface="Times New Roman" pitchFamily="18" charset="0"/>
                <a:cs typeface="Arial" pitchFamily="34" charset="0"/>
              </a:rPr>
              <a:t>Capacidad:</a:t>
            </a:r>
            <a:r>
              <a:rPr kumimoji="0" lang="es-MX" sz="2400" b="1" i="0" u="none" strike="noStrike" cap="none" normalizeH="0" baseline="0" dirty="0" smtClean="0">
                <a:ln>
                  <a:noFill/>
                </a:ln>
                <a:effectLst/>
                <a:latin typeface="Calibri"/>
                <a:ea typeface="Times New Roman" pitchFamily="18" charset="0"/>
                <a:cs typeface="Arial" pitchFamily="34" charset="0"/>
              </a:rPr>
              <a:t> </a:t>
            </a:r>
            <a:r>
              <a:rPr kumimoji="0" lang="es-MX" sz="2400" b="1" i="0" u="none" strike="noStrike" cap="none" normalizeH="0" baseline="0" dirty="0" smtClean="0">
                <a:ln>
                  <a:noFill/>
                </a:ln>
                <a:effectLst/>
                <a:latin typeface="Arial" pitchFamily="34" charset="0"/>
                <a:ea typeface="Times New Roman" pitchFamily="18" charset="0"/>
                <a:cs typeface="Arial" pitchFamily="34" charset="0"/>
              </a:rPr>
              <a:t>112 toneladas</a:t>
            </a:r>
            <a:endParaRPr kumimoji="0" lang="es-CO" sz="24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effectLst/>
                <a:latin typeface="Arial" pitchFamily="34" charset="0"/>
                <a:ea typeface="Times New Roman" pitchFamily="18" charset="0"/>
                <a:cs typeface="Arial" pitchFamily="34" charset="0"/>
              </a:rPr>
              <a:t>Desde un punto de vista comercial, esta aeronave ofrece importantes diferencias con sus predecesores ya que posee una mayor volumen de carga de hasta 112 toneladas.</a:t>
            </a:r>
            <a:endParaRPr kumimoji="0" lang="es-CO" sz="24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effectLst/>
                <a:latin typeface="Arial" pitchFamily="34" charset="0"/>
                <a:ea typeface="Times New Roman" pitchFamily="18" charset="0"/>
                <a:cs typeface="Arial" pitchFamily="34" charset="0"/>
              </a:rPr>
              <a:t>Cuenta tambi</a:t>
            </a:r>
            <a:r>
              <a:rPr kumimoji="0" lang="es-MX" sz="2400" b="0" i="0" u="none" strike="noStrike" cap="none" normalizeH="0" baseline="0" dirty="0" smtClean="0">
                <a:ln>
                  <a:noFill/>
                </a:ln>
                <a:effectLst/>
                <a:latin typeface="Calibri"/>
                <a:ea typeface="Times New Roman" pitchFamily="18" charset="0"/>
                <a:cs typeface="Arial" pitchFamily="34" charset="0"/>
              </a:rPr>
              <a:t>é</a:t>
            </a:r>
            <a:r>
              <a:rPr kumimoji="0" lang="es-MX" sz="2400" b="0" i="0" u="none" strike="noStrike" cap="none" normalizeH="0" baseline="0" dirty="0" smtClean="0">
                <a:ln>
                  <a:noFill/>
                </a:ln>
                <a:effectLst/>
                <a:latin typeface="Arial" pitchFamily="34" charset="0"/>
                <a:ea typeface="Times New Roman" pitchFamily="18" charset="0"/>
                <a:cs typeface="Arial" pitchFamily="34" charset="0"/>
              </a:rPr>
              <a:t>n con mayor capacidad, particularmente con los pallets adicionales en la cubierta principal y un 40% m</a:t>
            </a:r>
            <a:r>
              <a:rPr kumimoji="0" lang="es-MX" sz="2400" b="0" i="0" u="none" strike="noStrike" cap="none" normalizeH="0" baseline="0" dirty="0" smtClean="0">
                <a:ln>
                  <a:noFill/>
                </a:ln>
                <a:effectLst/>
                <a:latin typeface="Calibri"/>
                <a:ea typeface="Times New Roman" pitchFamily="18" charset="0"/>
                <a:cs typeface="Arial" pitchFamily="34" charset="0"/>
              </a:rPr>
              <a:t>á</a:t>
            </a:r>
            <a:r>
              <a:rPr kumimoji="0" lang="es-MX" sz="2400" b="0" i="0" u="none" strike="noStrike" cap="none" normalizeH="0" baseline="0" dirty="0" smtClean="0">
                <a:ln>
                  <a:noFill/>
                </a:ln>
                <a:effectLst/>
                <a:latin typeface="Arial" pitchFamily="34" charset="0"/>
                <a:ea typeface="Times New Roman" pitchFamily="18" charset="0"/>
                <a:cs typeface="Arial" pitchFamily="34" charset="0"/>
              </a:rPr>
              <a:t>s de rango operativo a su m</a:t>
            </a:r>
            <a:r>
              <a:rPr kumimoji="0" lang="es-MX" sz="2400" b="0" i="0" u="none" strike="noStrike" cap="none" normalizeH="0" baseline="0" dirty="0" smtClean="0">
                <a:ln>
                  <a:noFill/>
                </a:ln>
                <a:effectLst/>
                <a:latin typeface="Calibri"/>
                <a:ea typeface="Times New Roman" pitchFamily="18" charset="0"/>
                <a:cs typeface="Arial" pitchFamily="34" charset="0"/>
              </a:rPr>
              <a:t>á</a:t>
            </a:r>
            <a:r>
              <a:rPr kumimoji="0" lang="es-MX" sz="2400" b="0" i="0" u="none" strike="noStrike" cap="none" normalizeH="0" baseline="0" dirty="0" smtClean="0">
                <a:ln>
                  <a:noFill/>
                </a:ln>
                <a:effectLst/>
                <a:latin typeface="Arial" pitchFamily="34" charset="0"/>
                <a:ea typeface="Times New Roman" pitchFamily="18" charset="0"/>
                <a:cs typeface="Arial" pitchFamily="34" charset="0"/>
              </a:rPr>
              <a:t>xima capacidad de carga.</a:t>
            </a:r>
            <a:endParaRPr kumimoji="0" lang="es-CO" sz="24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400" b="0" i="0" u="none" strike="noStrike" cap="none" normalizeH="0" baseline="0" dirty="0" smtClean="0">
                <a:ln>
                  <a:noFill/>
                </a:ln>
                <a:effectLst/>
                <a:latin typeface="Arial" pitchFamily="34" charset="0"/>
                <a:ea typeface="Times New Roman" pitchFamily="18" charset="0"/>
                <a:cs typeface="Arial" pitchFamily="34" charset="0"/>
              </a:rPr>
              <a:t>Tambi</a:t>
            </a:r>
            <a:r>
              <a:rPr kumimoji="0" lang="es-MX" sz="2400" b="0" i="0" u="none" strike="noStrike" cap="none" normalizeH="0" baseline="0" dirty="0" smtClean="0">
                <a:ln>
                  <a:noFill/>
                </a:ln>
                <a:effectLst/>
                <a:latin typeface="Calibri"/>
                <a:ea typeface="Times New Roman" pitchFamily="18" charset="0"/>
                <a:cs typeface="Arial" pitchFamily="34" charset="0"/>
              </a:rPr>
              <a:t>é</a:t>
            </a:r>
            <a:r>
              <a:rPr kumimoji="0" lang="es-MX" sz="2400" b="0" i="0" u="none" strike="noStrike" cap="none" normalizeH="0" baseline="0" dirty="0" smtClean="0">
                <a:ln>
                  <a:noFill/>
                </a:ln>
                <a:effectLst/>
                <a:latin typeface="Arial" pitchFamily="34" charset="0"/>
                <a:ea typeface="Times New Roman" pitchFamily="18" charset="0"/>
                <a:cs typeface="Arial" pitchFamily="34" charset="0"/>
              </a:rPr>
              <a:t>n permite la posibilidad de seis asientos por vuelo para clientes que acompa</a:t>
            </a:r>
            <a:r>
              <a:rPr kumimoji="0" lang="es-MX" sz="2400" b="0" i="0" u="none" strike="noStrike" cap="none" normalizeH="0" baseline="0" dirty="0" smtClean="0">
                <a:ln>
                  <a:noFill/>
                </a:ln>
                <a:effectLst/>
                <a:latin typeface="Calibri"/>
                <a:ea typeface="Times New Roman" pitchFamily="18" charset="0"/>
                <a:cs typeface="Arial" pitchFamily="34" charset="0"/>
              </a:rPr>
              <a:t>ñ</a:t>
            </a:r>
            <a:r>
              <a:rPr kumimoji="0" lang="es-MX" sz="2400" b="0" i="0" u="none" strike="noStrike" cap="none" normalizeH="0" baseline="0" dirty="0" smtClean="0">
                <a:ln>
                  <a:noFill/>
                </a:ln>
                <a:effectLst/>
                <a:latin typeface="Arial" pitchFamily="34" charset="0"/>
                <a:ea typeface="Times New Roman" pitchFamily="18" charset="0"/>
                <a:cs typeface="Arial" pitchFamily="34" charset="0"/>
              </a:rPr>
              <a:t>an a su carga.</a:t>
            </a:r>
            <a:endParaRPr kumimoji="0" lang="es-MX" sz="2400" b="0" i="0" u="none" strike="noStrike" cap="none" normalizeH="0" baseline="0" dirty="0" smtClean="0">
              <a:ln>
                <a:noFill/>
              </a:ln>
              <a:effectLst/>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1857357" y="1857364"/>
          <a:ext cx="5143535" cy="3441192"/>
        </p:xfrm>
        <a:graphic>
          <a:graphicData uri="http://schemas.openxmlformats.org/drawingml/2006/table">
            <a:tbl>
              <a:tblPr/>
              <a:tblGrid>
                <a:gridCol w="2714644"/>
                <a:gridCol w="2428891"/>
              </a:tblGrid>
              <a:tr h="3429024">
                <a:tc>
                  <a:txBody>
                    <a:bodyPr/>
                    <a:lstStyle/>
                    <a:p>
                      <a:pPr>
                        <a:lnSpc>
                          <a:spcPct val="115000"/>
                        </a:lnSpc>
                        <a:spcAft>
                          <a:spcPts val="0"/>
                        </a:spcAft>
                      </a:pPr>
                      <a:r>
                        <a:rPr lang="en-US" sz="3200" dirty="0">
                          <a:latin typeface="Calibri"/>
                          <a:ea typeface="Times New Roman"/>
                          <a:cs typeface="Calibri"/>
                        </a:rPr>
                        <a:t>Largo</a:t>
                      </a:r>
                      <a:br>
                        <a:rPr lang="en-US" sz="3200" dirty="0">
                          <a:latin typeface="Calibri"/>
                          <a:ea typeface="Times New Roman"/>
                          <a:cs typeface="Calibri"/>
                        </a:rPr>
                      </a:br>
                      <a:r>
                        <a:rPr lang="en-US" sz="3200" dirty="0">
                          <a:latin typeface="Calibri"/>
                          <a:ea typeface="Times New Roman"/>
                          <a:cs typeface="Calibri"/>
                        </a:rPr>
                        <a:t>Height:</a:t>
                      </a:r>
                      <a:br>
                        <a:rPr lang="en-US" sz="3200" dirty="0">
                          <a:latin typeface="Calibri"/>
                          <a:ea typeface="Times New Roman"/>
                          <a:cs typeface="Calibri"/>
                        </a:rPr>
                      </a:br>
                      <a:r>
                        <a:rPr lang="en-US" sz="3200" dirty="0">
                          <a:latin typeface="Calibri"/>
                          <a:ea typeface="Times New Roman"/>
                          <a:cs typeface="Calibri"/>
                        </a:rPr>
                        <a:t>Wingspan:</a:t>
                      </a:r>
                      <a:br>
                        <a:rPr lang="en-US" sz="3200" dirty="0">
                          <a:latin typeface="Calibri"/>
                          <a:ea typeface="Times New Roman"/>
                          <a:cs typeface="Calibri"/>
                        </a:rPr>
                      </a:br>
                      <a:r>
                        <a:rPr lang="en-US" sz="3200" dirty="0">
                          <a:latin typeface="Calibri"/>
                          <a:ea typeface="Times New Roman"/>
                          <a:cs typeface="Calibri"/>
                        </a:rPr>
                        <a:t>max. Altitude:</a:t>
                      </a:r>
                      <a:br>
                        <a:rPr lang="en-US" sz="3200" dirty="0">
                          <a:latin typeface="Calibri"/>
                          <a:ea typeface="Times New Roman"/>
                          <a:cs typeface="Calibri"/>
                        </a:rPr>
                      </a:br>
                      <a:r>
                        <a:rPr lang="en-US" sz="3200" dirty="0">
                          <a:latin typeface="Calibri"/>
                          <a:ea typeface="Times New Roman"/>
                          <a:cs typeface="Calibri"/>
                        </a:rPr>
                        <a:t>Cruising Speed:</a:t>
                      </a:r>
                      <a:endParaRPr lang="es-CO" sz="3200" dirty="0">
                        <a:latin typeface="Calibri"/>
                        <a:ea typeface="Calibri"/>
                        <a:cs typeface="Times New Roman"/>
                      </a:endParaRPr>
                    </a:p>
                  </a:txBody>
                  <a:tcPr marL="38100" marR="38100" marT="38100" marB="38100">
                    <a:lnL>
                      <a:noFill/>
                    </a:lnL>
                    <a:lnR>
                      <a:noFill/>
                    </a:lnR>
                    <a:lnT>
                      <a:noFill/>
                    </a:lnT>
                    <a:lnB>
                      <a:noFill/>
                    </a:lnB>
                  </a:tcPr>
                </a:tc>
                <a:tc>
                  <a:txBody>
                    <a:bodyPr/>
                    <a:lstStyle/>
                    <a:p>
                      <a:pPr algn="r">
                        <a:lnSpc>
                          <a:spcPct val="115000"/>
                        </a:lnSpc>
                        <a:spcAft>
                          <a:spcPts val="0"/>
                        </a:spcAft>
                      </a:pPr>
                      <a:r>
                        <a:rPr lang="es-MX" sz="3200" dirty="0">
                          <a:latin typeface="Calibri"/>
                          <a:ea typeface="Times New Roman"/>
                          <a:cs typeface="Calibri"/>
                        </a:rPr>
                        <a:t>70.67 m</a:t>
                      </a:r>
                      <a:br>
                        <a:rPr lang="es-MX" sz="3200" dirty="0">
                          <a:latin typeface="Calibri"/>
                          <a:ea typeface="Times New Roman"/>
                          <a:cs typeface="Calibri"/>
                        </a:rPr>
                      </a:br>
                      <a:r>
                        <a:rPr lang="es-MX" sz="3200" dirty="0">
                          <a:latin typeface="Calibri"/>
                          <a:ea typeface="Times New Roman"/>
                          <a:cs typeface="Calibri"/>
                        </a:rPr>
                        <a:t>18.34 m</a:t>
                      </a:r>
                      <a:br>
                        <a:rPr lang="es-MX" sz="3200" dirty="0">
                          <a:latin typeface="Calibri"/>
                          <a:ea typeface="Times New Roman"/>
                          <a:cs typeface="Calibri"/>
                        </a:rPr>
                      </a:br>
                      <a:r>
                        <a:rPr lang="es-MX" sz="3200" dirty="0">
                          <a:latin typeface="Calibri"/>
                          <a:ea typeface="Times New Roman"/>
                          <a:cs typeface="Calibri"/>
                        </a:rPr>
                        <a:t>64.33 m</a:t>
                      </a:r>
                      <a:br>
                        <a:rPr lang="es-MX" sz="3200" dirty="0">
                          <a:latin typeface="Calibri"/>
                          <a:ea typeface="Times New Roman"/>
                          <a:cs typeface="Calibri"/>
                        </a:rPr>
                      </a:br>
                      <a:r>
                        <a:rPr lang="es-MX" sz="3200" dirty="0">
                          <a:latin typeface="Calibri"/>
                          <a:ea typeface="Times New Roman"/>
                          <a:cs typeface="Calibri"/>
                        </a:rPr>
                        <a:t>13,700 m</a:t>
                      </a:r>
                      <a:br>
                        <a:rPr lang="es-MX" sz="3200" dirty="0">
                          <a:latin typeface="Calibri"/>
                          <a:ea typeface="Times New Roman"/>
                          <a:cs typeface="Calibri"/>
                        </a:rPr>
                      </a:br>
                      <a:r>
                        <a:rPr lang="es-MX" sz="3200" dirty="0">
                          <a:latin typeface="Calibri"/>
                          <a:ea typeface="Times New Roman"/>
                          <a:cs typeface="Calibri"/>
                        </a:rPr>
                        <a:t>930 km/h</a:t>
                      </a:r>
                      <a:br>
                        <a:rPr lang="es-MX" sz="3200" dirty="0">
                          <a:latin typeface="Calibri"/>
                          <a:ea typeface="Times New Roman"/>
                          <a:cs typeface="Calibri"/>
                        </a:rPr>
                      </a:br>
                      <a:endParaRPr lang="es-CO" sz="3200" dirty="0">
                        <a:latin typeface="Calibri"/>
                        <a:ea typeface="Calibri"/>
                        <a:cs typeface="Times New Roman"/>
                      </a:endParaRPr>
                    </a:p>
                  </a:txBody>
                  <a:tcPr marL="38100" marR="38100" marT="38100" marB="38100">
                    <a:lnL>
                      <a:noFill/>
                    </a:lnL>
                    <a:lnR>
                      <a:noFill/>
                    </a:lnR>
                    <a:lnT>
                      <a:noFill/>
                    </a:lnT>
                    <a:lnB>
                      <a:noFill/>
                    </a:lnB>
                  </a:tcPr>
                </a:tc>
              </a:tr>
            </a:tbl>
          </a:graphicData>
        </a:graphic>
      </p:graphicFrame>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2401" name="Rectangle 1"/>
          <p:cNvSpPr>
            <a:spLocks noChangeArrowheads="1"/>
          </p:cNvSpPr>
          <p:nvPr/>
        </p:nvSpPr>
        <p:spPr bwMode="auto">
          <a:xfrm>
            <a:off x="0" y="1012954"/>
            <a:ext cx="9144000"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Este modo de transporte, en principio, se pens</a:t>
            </a:r>
            <a:r>
              <a:rPr kumimoji="0" lang="es-CO" sz="2800" b="1" i="0" u="none" strike="noStrike" cap="none" normalizeH="0" baseline="0" dirty="0" smtClean="0">
                <a:ln>
                  <a:noFill/>
                </a:ln>
                <a:effectLst/>
                <a:latin typeface="Calibri"/>
                <a:ea typeface="Times New Roman" pitchFamily="18" charset="0"/>
                <a:cs typeface="Arial" pitchFamily="34" charset="0"/>
              </a:rPr>
              <a:t>ó</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 y desarroll</a:t>
            </a:r>
            <a:r>
              <a:rPr kumimoji="0" lang="es-CO" sz="2800" b="1" i="0" u="none" strike="noStrike" cap="none" normalizeH="0" baseline="0" dirty="0" smtClean="0">
                <a:ln>
                  <a:noFill/>
                </a:ln>
                <a:effectLst/>
                <a:latin typeface="Calibri"/>
                <a:ea typeface="Times New Roman" pitchFamily="18" charset="0"/>
                <a:cs typeface="Arial" pitchFamily="34" charset="0"/>
              </a:rPr>
              <a:t>ó</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 </a:t>
            </a:r>
            <a:r>
              <a:rPr kumimoji="0" lang="es-CO" sz="2800" b="1" i="0" u="none" strike="noStrike" cap="none" normalizeH="0" baseline="0" dirty="0" smtClean="0">
                <a:ln>
                  <a:noFill/>
                </a:ln>
                <a:effectLst/>
                <a:latin typeface="Calibri"/>
                <a:ea typeface="Times New Roman" pitchFamily="18" charset="0"/>
                <a:cs typeface="Arial" pitchFamily="34" charset="0"/>
              </a:rPr>
              <a:t>ú</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nicamente para pasajeros; sin embargo, gracias al uso de</a:t>
            </a:r>
            <a:r>
              <a:rPr kumimoji="0" lang="es-CO" sz="2800" b="1" i="0" u="none" strike="noStrike" cap="none" normalizeH="0" baseline="0" dirty="0" smtClean="0">
                <a:ln>
                  <a:noFill/>
                </a:ln>
                <a:effectLst/>
                <a:latin typeface="Calibri"/>
                <a:ea typeface="Times New Roman" pitchFamily="18" charset="0"/>
                <a:cs typeface="Arial" pitchFamily="34" charset="0"/>
              </a:rPr>
              <a:t> </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contenedores a</a:t>
            </a:r>
            <a:r>
              <a:rPr kumimoji="0" lang="es-CO" sz="2800" b="1" i="0" u="none" strike="noStrike" cap="none" normalizeH="0" baseline="0" dirty="0" smtClean="0">
                <a:ln>
                  <a:noFill/>
                </a:ln>
                <a:effectLst/>
                <a:latin typeface="Calibri"/>
                <a:ea typeface="Times New Roman" pitchFamily="18" charset="0"/>
                <a:cs typeface="Arial" pitchFamily="34" charset="0"/>
              </a:rPr>
              <a:t>é</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reos</a:t>
            </a:r>
            <a:r>
              <a:rPr kumimoji="0" lang="es-CO" sz="2800" b="1" i="0" u="none" strike="noStrike" cap="none" normalizeH="0" baseline="0" dirty="0" smtClean="0">
                <a:ln>
                  <a:noFill/>
                </a:ln>
                <a:effectLst/>
                <a:latin typeface="Calibri"/>
                <a:ea typeface="Times New Roman" pitchFamily="18" charset="0"/>
                <a:cs typeface="Arial" pitchFamily="34" charset="0"/>
              </a:rPr>
              <a:t> </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y al dise</a:t>
            </a:r>
            <a:r>
              <a:rPr kumimoji="0" lang="es-CO" sz="2800" b="1" i="0" u="none" strike="noStrike" cap="none" normalizeH="0" baseline="0" dirty="0" smtClean="0">
                <a:ln>
                  <a:noFill/>
                </a:ln>
                <a:effectLst/>
                <a:latin typeface="Calibri"/>
                <a:ea typeface="Times New Roman" pitchFamily="18" charset="0"/>
                <a:cs typeface="Arial" pitchFamily="34" charset="0"/>
              </a:rPr>
              <a:t>ñ</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o de nuevos</a:t>
            </a:r>
            <a:r>
              <a:rPr kumimoji="0" lang="es-CO" sz="2800" b="1" i="0" u="none" strike="noStrike" cap="none" normalizeH="0" baseline="0" dirty="0" smtClean="0">
                <a:ln>
                  <a:noFill/>
                </a:ln>
                <a:effectLst/>
                <a:latin typeface="Calibri"/>
                <a:ea typeface="Times New Roman" pitchFamily="18" charset="0"/>
                <a:cs typeface="Arial" pitchFamily="34" charset="0"/>
              </a:rPr>
              <a:t> </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aviones</a:t>
            </a:r>
            <a:r>
              <a:rPr kumimoji="0" lang="es-CO" sz="2800" b="1" i="0" u="none" strike="noStrike" cap="none" normalizeH="0" baseline="0" dirty="0" smtClean="0">
                <a:ln>
                  <a:noFill/>
                </a:ln>
                <a:effectLst/>
                <a:latin typeface="Calibri"/>
                <a:ea typeface="Times New Roman" pitchFamily="18" charset="0"/>
                <a:cs typeface="Arial" pitchFamily="34" charset="0"/>
              </a:rPr>
              <a:t> </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destinados a carga, el volumen de mercanc</a:t>
            </a:r>
            <a:r>
              <a:rPr kumimoji="0" lang="es-CO" sz="2800" b="1" i="0" u="none" strike="noStrike" cap="none" normalizeH="0" baseline="0" dirty="0" smtClean="0">
                <a:ln>
                  <a:noFill/>
                </a:ln>
                <a:effectLst/>
                <a:latin typeface="Calibri"/>
                <a:ea typeface="Times New Roman" pitchFamily="18" charset="0"/>
                <a:cs typeface="Arial" pitchFamily="34" charset="0"/>
              </a:rPr>
              <a:t>í</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as transportado por este medio se incrementa a</a:t>
            </a:r>
            <a:r>
              <a:rPr kumimoji="0" lang="es-CO" sz="2800" b="1" i="0" u="none" strike="noStrike" cap="none" normalizeH="0" baseline="0" dirty="0" smtClean="0">
                <a:ln>
                  <a:noFill/>
                </a:ln>
                <a:effectLst/>
                <a:latin typeface="Calibri"/>
                <a:ea typeface="Times New Roman" pitchFamily="18" charset="0"/>
                <a:cs typeface="Arial" pitchFamily="34" charset="0"/>
              </a:rPr>
              <a:t>ñ</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o tras a</a:t>
            </a:r>
            <a:r>
              <a:rPr kumimoji="0" lang="es-CO" sz="2800" b="1" i="0" u="none" strike="noStrike" cap="none" normalizeH="0" baseline="0" dirty="0" smtClean="0">
                <a:ln>
                  <a:noFill/>
                </a:ln>
                <a:effectLst/>
                <a:latin typeface="Calibri"/>
                <a:ea typeface="Times New Roman" pitchFamily="18" charset="0"/>
                <a:cs typeface="Arial" pitchFamily="34" charset="0"/>
              </a:rPr>
              <a:t>ñ</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o.</a:t>
            </a:r>
            <a:endParaRPr kumimoji="0" lang="es-CO" sz="2800" b="1"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El transporte a</a:t>
            </a:r>
            <a:r>
              <a:rPr kumimoji="0" lang="es-CO" sz="2800" b="1" i="0" u="none" strike="noStrike" cap="none" normalizeH="0" baseline="0" dirty="0" smtClean="0">
                <a:ln>
                  <a:noFill/>
                </a:ln>
                <a:effectLst/>
                <a:latin typeface="Calibri"/>
                <a:ea typeface="Times New Roman" pitchFamily="18" charset="0"/>
                <a:cs typeface="Arial" pitchFamily="34" charset="0"/>
              </a:rPr>
              <a:t>é</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reo es el m</a:t>
            </a:r>
            <a:r>
              <a:rPr kumimoji="0" lang="es-CO" sz="2800" b="1" i="0" u="none" strike="noStrike" cap="none" normalizeH="0" baseline="0" dirty="0" smtClean="0">
                <a:ln>
                  <a:noFill/>
                </a:ln>
                <a:effectLst/>
                <a:latin typeface="Calibri"/>
                <a:ea typeface="Times New Roman" pitchFamily="18" charset="0"/>
                <a:cs typeface="Arial" pitchFamily="34" charset="0"/>
              </a:rPr>
              <a:t>á</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s seguro de todos los medios de transporte. Los adelantos de la</a:t>
            </a:r>
            <a:r>
              <a:rPr kumimoji="0" lang="es-CO" sz="2800" b="1" i="0" u="none" strike="noStrike" cap="none" normalizeH="0" baseline="0" dirty="0" smtClean="0">
                <a:ln>
                  <a:noFill/>
                </a:ln>
                <a:effectLst/>
                <a:latin typeface="Calibri"/>
                <a:ea typeface="Times New Roman" pitchFamily="18" charset="0"/>
                <a:cs typeface="Arial" pitchFamily="34" charset="0"/>
              </a:rPr>
              <a:t> </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navegaci</a:t>
            </a:r>
            <a:r>
              <a:rPr kumimoji="0" lang="es-CO" sz="2800" b="1" i="0" u="none" strike="noStrike" cap="none" normalizeH="0" baseline="0" dirty="0" smtClean="0">
                <a:ln>
                  <a:noFill/>
                </a:ln>
                <a:effectLst/>
                <a:latin typeface="Calibri"/>
                <a:ea typeface="Times New Roman" pitchFamily="18" charset="0"/>
                <a:cs typeface="Arial" pitchFamily="34" charset="0"/>
              </a:rPr>
              <a:t>ó</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n a</a:t>
            </a:r>
            <a:r>
              <a:rPr kumimoji="0" lang="es-CO" sz="2800" b="1" i="0" u="none" strike="noStrike" cap="none" normalizeH="0" baseline="0" dirty="0" smtClean="0">
                <a:ln>
                  <a:noFill/>
                </a:ln>
                <a:effectLst/>
                <a:latin typeface="Calibri"/>
                <a:ea typeface="Times New Roman" pitchFamily="18" charset="0"/>
                <a:cs typeface="Arial" pitchFamily="34" charset="0"/>
              </a:rPr>
              <a:t>é</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rea, de las</a:t>
            </a:r>
            <a:r>
              <a:rPr kumimoji="0" lang="es-CO" sz="2800" b="1" i="0" u="none" strike="noStrike" cap="none" normalizeH="0" baseline="0" dirty="0" smtClean="0">
                <a:ln>
                  <a:noFill/>
                </a:ln>
                <a:effectLst/>
                <a:latin typeface="Calibri"/>
                <a:ea typeface="Times New Roman" pitchFamily="18" charset="0"/>
                <a:cs typeface="Arial" pitchFamily="34" charset="0"/>
              </a:rPr>
              <a:t> </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telecomunicaciones</a:t>
            </a:r>
            <a:r>
              <a:rPr kumimoji="0" lang="es-CO" sz="2800" b="1" i="0" u="none" strike="noStrike" cap="none" normalizeH="0" baseline="0" dirty="0" smtClean="0">
                <a:ln>
                  <a:noFill/>
                </a:ln>
                <a:effectLst/>
                <a:latin typeface="Calibri"/>
                <a:ea typeface="Times New Roman" pitchFamily="18" charset="0"/>
                <a:cs typeface="Arial" pitchFamily="34" charset="0"/>
              </a:rPr>
              <a:t> </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y de las facilidades electr</a:t>
            </a:r>
            <a:r>
              <a:rPr kumimoji="0" lang="es-CO" sz="2800" b="1" i="0" u="none" strike="noStrike" cap="none" normalizeH="0" baseline="0" dirty="0" smtClean="0">
                <a:ln>
                  <a:noFill/>
                </a:ln>
                <a:effectLst/>
                <a:latin typeface="Calibri"/>
                <a:ea typeface="Times New Roman" pitchFamily="18" charset="0"/>
                <a:cs typeface="Arial" pitchFamily="34" charset="0"/>
              </a:rPr>
              <a:t>ó</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nicas han permitido que la</a:t>
            </a:r>
            <a:r>
              <a:rPr kumimoji="0" lang="es-CO" sz="2800" b="1" i="0" u="none" strike="noStrike" cap="none" normalizeH="0" baseline="0" dirty="0" smtClean="0">
                <a:ln>
                  <a:noFill/>
                </a:ln>
                <a:effectLst/>
                <a:latin typeface="Calibri"/>
                <a:ea typeface="Times New Roman" pitchFamily="18" charset="0"/>
                <a:cs typeface="Arial" pitchFamily="34" charset="0"/>
              </a:rPr>
              <a:t> </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aviaci</a:t>
            </a:r>
            <a:r>
              <a:rPr kumimoji="0" lang="es-CO" sz="2800" b="1" i="0" u="none" strike="noStrike" cap="none" normalizeH="0" baseline="0" dirty="0" smtClean="0">
                <a:ln>
                  <a:noFill/>
                </a:ln>
                <a:effectLst/>
                <a:latin typeface="Calibri"/>
                <a:ea typeface="Times New Roman" pitchFamily="18" charset="0"/>
                <a:cs typeface="Arial" pitchFamily="34" charset="0"/>
              </a:rPr>
              <a:t>ó</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n</a:t>
            </a:r>
            <a:r>
              <a:rPr kumimoji="0" lang="es-CO" sz="2800" b="1" i="0" u="none" strike="noStrike" cap="none" normalizeH="0" baseline="0" dirty="0" smtClean="0">
                <a:ln>
                  <a:noFill/>
                </a:ln>
                <a:effectLst/>
                <a:latin typeface="Calibri"/>
                <a:ea typeface="Times New Roman" pitchFamily="18" charset="0"/>
                <a:cs typeface="Arial" pitchFamily="34" charset="0"/>
              </a:rPr>
              <a:t> </a:t>
            </a:r>
            <a:r>
              <a:rPr kumimoji="0" lang="es-CO" sz="2800" b="1" i="0" u="none" strike="noStrike" cap="none" normalizeH="0" baseline="0" dirty="0" smtClean="0">
                <a:ln>
                  <a:noFill/>
                </a:ln>
                <a:effectLst/>
                <a:latin typeface="Arial" pitchFamily="34" charset="0"/>
                <a:ea typeface="Times New Roman" pitchFamily="18" charset="0"/>
                <a:cs typeface="Arial" pitchFamily="34" charset="0"/>
              </a:rPr>
              <a:t>haya progresado de forma asombrosa.</a:t>
            </a:r>
            <a:endParaRPr kumimoji="0" lang="es-CO" sz="2800" b="1" i="0" u="none" strike="noStrike" cap="none" normalizeH="0" baseline="0" dirty="0" smtClean="0">
              <a:ln>
                <a:noFill/>
              </a:ln>
              <a:effectLst/>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BOEING 747 FREIGHTER</a:t>
            </a:r>
            <a:endParaRPr lang="es-CO" dirty="0"/>
          </a:p>
        </p:txBody>
      </p:sp>
      <p:pic>
        <p:nvPicPr>
          <p:cNvPr id="114690" name="Picture 2" descr="http://img.viajesyturistas.com/wp-content/uploads/2011/03/avion.jpg"/>
          <p:cNvPicPr>
            <a:picLocks noChangeAspect="1" noChangeArrowheads="1"/>
          </p:cNvPicPr>
          <p:nvPr/>
        </p:nvPicPr>
        <p:blipFill>
          <a:blip r:embed="rId3" cstate="print"/>
          <a:srcRect/>
          <a:stretch>
            <a:fillRect/>
          </a:stretch>
        </p:blipFill>
        <p:spPr bwMode="auto">
          <a:xfrm>
            <a:off x="928662" y="1928802"/>
            <a:ext cx="7500990" cy="4758554"/>
          </a:xfrm>
          <a:prstGeom prst="rect">
            <a:avLst/>
          </a:prstGeom>
          <a:noFill/>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4282" y="714356"/>
            <a:ext cx="8305800" cy="1143000"/>
          </a:xfrm>
        </p:spPr>
        <p:txBody>
          <a:bodyPr>
            <a:normAutofit fontScale="90000"/>
          </a:bodyPr>
          <a:lstStyle/>
          <a:p>
            <a:pPr lvl="0"/>
            <a:r>
              <a:rPr lang="es-MX" b="1" dirty="0" smtClean="0"/>
              <a:t>BOEING 747 FREIGHTER</a:t>
            </a:r>
            <a:r>
              <a:rPr lang="es-CO" dirty="0" smtClean="0"/>
              <a:t/>
            </a:r>
            <a:br>
              <a:rPr lang="es-CO" dirty="0" smtClean="0"/>
            </a:br>
            <a:endParaRPr lang="es-CO" dirty="0"/>
          </a:p>
        </p:txBody>
      </p:sp>
      <p:pic>
        <p:nvPicPr>
          <p:cNvPr id="3" name="2 Imagen" descr="Boeing 747 F Freighter"/>
          <p:cNvPicPr/>
          <p:nvPr/>
        </p:nvPicPr>
        <p:blipFill>
          <a:blip r:embed="rId3" cstate="print"/>
          <a:srcRect/>
          <a:stretch>
            <a:fillRect/>
          </a:stretch>
        </p:blipFill>
        <p:spPr bwMode="auto">
          <a:xfrm>
            <a:off x="2143108" y="1571612"/>
            <a:ext cx="4786346" cy="2500330"/>
          </a:xfrm>
          <a:prstGeom prst="rect">
            <a:avLst/>
          </a:prstGeom>
          <a:noFill/>
          <a:ln w="9525">
            <a:noFill/>
            <a:miter lim="800000"/>
            <a:headEnd/>
            <a:tailEnd/>
          </a:ln>
        </p:spPr>
      </p:pic>
      <p:pic>
        <p:nvPicPr>
          <p:cNvPr id="5" name="4 Imagen" descr="747-200"/>
          <p:cNvPicPr/>
          <p:nvPr/>
        </p:nvPicPr>
        <p:blipFill>
          <a:blip r:embed="rId4" cstate="print"/>
          <a:srcRect/>
          <a:stretch>
            <a:fillRect/>
          </a:stretch>
        </p:blipFill>
        <p:spPr bwMode="auto">
          <a:xfrm>
            <a:off x="2357422" y="3571876"/>
            <a:ext cx="4500594" cy="2500330"/>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MX" b="1" dirty="0" smtClean="0"/>
              <a:t>BOEING 747 FREIGHTER</a:t>
            </a:r>
            <a:r>
              <a:rPr lang="es-CO" dirty="0" smtClean="0"/>
              <a:t/>
            </a:r>
            <a:br>
              <a:rPr lang="es-CO" dirty="0" smtClean="0"/>
            </a:br>
            <a:endParaRPr lang="es-CO" dirty="0"/>
          </a:p>
        </p:txBody>
      </p:sp>
      <p:sp>
        <p:nvSpPr>
          <p:cNvPr id="95233" name="Rectangle 1"/>
          <p:cNvSpPr>
            <a:spLocks noChangeArrowheads="1"/>
          </p:cNvSpPr>
          <p:nvPr/>
        </p:nvSpPr>
        <p:spPr bwMode="auto">
          <a:xfrm>
            <a:off x="0" y="1443841"/>
            <a:ext cx="91440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No. de Pallets:</a:t>
            </a:r>
            <a:r>
              <a:rPr kumimoji="0" lang="es-MX" sz="2800" b="1"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38 + Carga suelta </a:t>
            </a:r>
            <a:r>
              <a:rPr kumimoji="0" lang="es-MX" sz="2800" b="1"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a:t>
            </a:r>
            <a:r>
              <a:rPr kumimoji="0" lang="es-MX" sz="2800" b="1"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Volumen:</a:t>
            </a:r>
            <a:r>
              <a:rPr kumimoji="0" lang="es-MX" sz="2800" b="1"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669 m</a:t>
            </a:r>
            <a:r>
              <a:rPr kumimoji="0" lang="es-MX" sz="2800" b="1" i="0" u="none" strike="noStrike" cap="none" normalizeH="0" baseline="30000" dirty="0" smtClean="0">
                <a:ln>
                  <a:noFill/>
                </a:ln>
                <a:effectLst/>
                <a:latin typeface="Arial" pitchFamily="34" charset="0"/>
                <a:ea typeface="Times New Roman" pitchFamily="18" charset="0"/>
                <a:cs typeface="Arial" pitchFamily="34" charset="0"/>
              </a:rPr>
              <a:t>3</a:t>
            </a:r>
            <a:r>
              <a:rPr kumimoji="0" lang="es-MX" sz="2800" b="1"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a:t>
            </a:r>
            <a:r>
              <a:rPr kumimoji="0" lang="es-MX" sz="2800" b="1"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Capacidad:</a:t>
            </a:r>
            <a:r>
              <a:rPr kumimoji="0" lang="es-MX" sz="2800" b="1"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107 toneladas </a:t>
            </a:r>
            <a:endParaRPr kumimoji="0" lang="es-CO" sz="28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Dise</a:t>
            </a:r>
            <a:r>
              <a:rPr kumimoji="0" lang="es-MX" sz="2800" b="0" i="0" u="none" strike="noStrike" cap="none" normalizeH="0" baseline="0" dirty="0" smtClean="0">
                <a:ln>
                  <a:noFill/>
                </a:ln>
                <a:effectLst/>
                <a:latin typeface="Calibri"/>
                <a:ea typeface="Times New Roman" pitchFamily="18" charset="0"/>
                <a:cs typeface="Arial" pitchFamily="34" charset="0"/>
              </a:rPr>
              <a:t>ñ</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ado como un avi</a:t>
            </a:r>
            <a:r>
              <a:rPr kumimoji="0" lang="es-MX" sz="2800" b="0" i="0" u="none" strike="noStrike" cap="none" normalizeH="0" baseline="0" dirty="0" smtClean="0">
                <a:ln>
                  <a:noFill/>
                </a:ln>
                <a:effectLst/>
                <a:latin typeface="Calibri"/>
                <a:ea typeface="Times New Roman" pitchFamily="18" charset="0"/>
                <a:cs typeface="Arial" pitchFamily="34" charset="0"/>
              </a:rPr>
              <a:t>ó</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n de carga, el</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Boeing 747F</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tiene el suelo de cabina reforzado y poco se parece al Boeing 747 de pasajeros standard.La nave est</a:t>
            </a:r>
            <a:r>
              <a:rPr kumimoji="0" lang="es-MX" sz="2800" b="0" i="0" u="none" strike="noStrike" cap="none" normalizeH="0" baseline="0" dirty="0" smtClean="0">
                <a:ln>
                  <a:noFill/>
                </a:ln>
                <a:effectLst/>
                <a:latin typeface="Calibri"/>
                <a:ea typeface="Times New Roman" pitchFamily="18" charset="0"/>
                <a:cs typeface="Arial" pitchFamily="34" charset="0"/>
              </a:rPr>
              <a:t>á</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 equipada con una puerta lateral o en su nariz (dependiendo del modelo), y puede cargar veintinueve 96" x 125" pallets o contenedores en la cubierta principal, nueve pallets en las inferiores y carga suelta a granel.</a:t>
            </a:r>
            <a:endParaRPr kumimoji="0" lang="es-MX" sz="2800" b="0" i="0" u="none" strike="noStrike" cap="none" normalizeH="0" baseline="0" dirty="0" smtClean="0">
              <a:ln>
                <a:noFill/>
              </a:ln>
              <a:effectLst/>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1857356" y="1714488"/>
          <a:ext cx="5072098" cy="6589854"/>
        </p:xfrm>
        <a:graphic>
          <a:graphicData uri="http://schemas.openxmlformats.org/drawingml/2006/table">
            <a:tbl>
              <a:tblPr/>
              <a:tblGrid>
                <a:gridCol w="2714644"/>
                <a:gridCol w="2357454"/>
              </a:tblGrid>
              <a:tr h="6589854">
                <a:tc>
                  <a:txBody>
                    <a:bodyPr/>
                    <a:lstStyle/>
                    <a:p>
                      <a:pPr>
                        <a:lnSpc>
                          <a:spcPct val="115000"/>
                        </a:lnSpc>
                        <a:spcAft>
                          <a:spcPts val="0"/>
                        </a:spcAft>
                      </a:pPr>
                      <a:r>
                        <a:rPr lang="en-US" sz="3200" dirty="0">
                          <a:latin typeface="Calibri"/>
                          <a:ea typeface="Times New Roman"/>
                          <a:cs typeface="Calibri"/>
                        </a:rPr>
                        <a:t>Largo</a:t>
                      </a:r>
                      <a:br>
                        <a:rPr lang="en-US" sz="3200" dirty="0">
                          <a:latin typeface="Calibri"/>
                          <a:ea typeface="Times New Roman"/>
                          <a:cs typeface="Calibri"/>
                        </a:rPr>
                      </a:br>
                      <a:r>
                        <a:rPr lang="en-US" sz="3200" dirty="0">
                          <a:latin typeface="Calibri"/>
                          <a:ea typeface="Times New Roman"/>
                          <a:cs typeface="Calibri"/>
                        </a:rPr>
                        <a:t>Height:</a:t>
                      </a:r>
                      <a:br>
                        <a:rPr lang="en-US" sz="3200" dirty="0">
                          <a:latin typeface="Calibri"/>
                          <a:ea typeface="Times New Roman"/>
                          <a:cs typeface="Calibri"/>
                        </a:rPr>
                      </a:br>
                      <a:r>
                        <a:rPr lang="en-US" sz="3200" dirty="0">
                          <a:latin typeface="Calibri"/>
                          <a:ea typeface="Times New Roman"/>
                          <a:cs typeface="Calibri"/>
                        </a:rPr>
                        <a:t>Wingspan:</a:t>
                      </a:r>
                      <a:br>
                        <a:rPr lang="en-US" sz="3200" dirty="0">
                          <a:latin typeface="Calibri"/>
                          <a:ea typeface="Times New Roman"/>
                          <a:cs typeface="Calibri"/>
                        </a:rPr>
                      </a:br>
                      <a:r>
                        <a:rPr lang="en-US" sz="3200" dirty="0">
                          <a:latin typeface="Calibri"/>
                          <a:ea typeface="Times New Roman"/>
                          <a:cs typeface="Calibri"/>
                        </a:rPr>
                        <a:t>max. Altitude:</a:t>
                      </a:r>
                      <a:br>
                        <a:rPr lang="en-US" sz="3200" dirty="0">
                          <a:latin typeface="Calibri"/>
                          <a:ea typeface="Times New Roman"/>
                          <a:cs typeface="Calibri"/>
                        </a:rPr>
                      </a:br>
                      <a:r>
                        <a:rPr lang="en-US" sz="3200" dirty="0">
                          <a:latin typeface="Calibri"/>
                          <a:ea typeface="Times New Roman"/>
                          <a:cs typeface="Calibri"/>
                        </a:rPr>
                        <a:t>Cruising Speed:</a:t>
                      </a:r>
                      <a:br>
                        <a:rPr lang="en-US" sz="3200" dirty="0">
                          <a:latin typeface="Calibri"/>
                          <a:ea typeface="Times New Roman"/>
                          <a:cs typeface="Calibri"/>
                        </a:rPr>
                      </a:br>
                      <a:endParaRPr lang="es-CO" sz="3200" dirty="0">
                        <a:latin typeface="Calibri"/>
                        <a:ea typeface="Calibri"/>
                        <a:cs typeface="Times New Roman"/>
                      </a:endParaRPr>
                    </a:p>
                  </a:txBody>
                  <a:tcPr marL="38100" marR="38100" marT="38100" marB="38100">
                    <a:lnL>
                      <a:noFill/>
                    </a:lnL>
                    <a:lnR>
                      <a:noFill/>
                    </a:lnR>
                    <a:lnT>
                      <a:noFill/>
                    </a:lnT>
                    <a:lnB>
                      <a:noFill/>
                    </a:lnB>
                  </a:tcPr>
                </a:tc>
                <a:tc>
                  <a:txBody>
                    <a:bodyPr/>
                    <a:lstStyle/>
                    <a:p>
                      <a:pPr algn="r">
                        <a:lnSpc>
                          <a:spcPct val="115000"/>
                        </a:lnSpc>
                        <a:spcAft>
                          <a:spcPts val="0"/>
                        </a:spcAft>
                      </a:pPr>
                      <a:r>
                        <a:rPr lang="es-MX" sz="3200" dirty="0">
                          <a:latin typeface="Calibri"/>
                          <a:ea typeface="Times New Roman"/>
                          <a:cs typeface="Calibri"/>
                        </a:rPr>
                        <a:t>70.67 m</a:t>
                      </a:r>
                      <a:br>
                        <a:rPr lang="es-MX" sz="3200" dirty="0">
                          <a:latin typeface="Calibri"/>
                          <a:ea typeface="Times New Roman"/>
                          <a:cs typeface="Calibri"/>
                        </a:rPr>
                      </a:br>
                      <a:r>
                        <a:rPr lang="es-MX" sz="3200" dirty="0">
                          <a:latin typeface="Calibri"/>
                          <a:ea typeface="Times New Roman"/>
                          <a:cs typeface="Calibri"/>
                        </a:rPr>
                        <a:t>18.34 m</a:t>
                      </a:r>
                      <a:br>
                        <a:rPr lang="es-MX" sz="3200" dirty="0">
                          <a:latin typeface="Calibri"/>
                          <a:ea typeface="Times New Roman"/>
                          <a:cs typeface="Calibri"/>
                        </a:rPr>
                      </a:br>
                      <a:r>
                        <a:rPr lang="es-MX" sz="3200" dirty="0">
                          <a:latin typeface="Calibri"/>
                          <a:ea typeface="Times New Roman"/>
                          <a:cs typeface="Calibri"/>
                        </a:rPr>
                        <a:t>64.33 m</a:t>
                      </a:r>
                      <a:br>
                        <a:rPr lang="es-MX" sz="3200" dirty="0">
                          <a:latin typeface="Calibri"/>
                          <a:ea typeface="Times New Roman"/>
                          <a:cs typeface="Calibri"/>
                        </a:rPr>
                      </a:br>
                      <a:r>
                        <a:rPr lang="es-MX" sz="3200" dirty="0">
                          <a:latin typeface="Calibri"/>
                          <a:ea typeface="Times New Roman"/>
                          <a:cs typeface="Calibri"/>
                        </a:rPr>
                        <a:t>13,700 m</a:t>
                      </a:r>
                      <a:br>
                        <a:rPr lang="es-MX" sz="3200" dirty="0">
                          <a:latin typeface="Calibri"/>
                          <a:ea typeface="Times New Roman"/>
                          <a:cs typeface="Calibri"/>
                        </a:rPr>
                      </a:br>
                      <a:r>
                        <a:rPr lang="es-MX" sz="3200" dirty="0">
                          <a:latin typeface="Calibri"/>
                          <a:ea typeface="Times New Roman"/>
                          <a:cs typeface="Calibri"/>
                        </a:rPr>
                        <a:t>930 km/h</a:t>
                      </a:r>
                      <a:br>
                        <a:rPr lang="es-MX" sz="3200" dirty="0">
                          <a:latin typeface="Calibri"/>
                          <a:ea typeface="Times New Roman"/>
                          <a:cs typeface="Calibri"/>
                        </a:rPr>
                      </a:br>
                      <a:endParaRPr lang="es-CO" sz="3200" dirty="0">
                        <a:latin typeface="Calibri"/>
                        <a:ea typeface="Calibri"/>
                        <a:cs typeface="Times New Roman"/>
                      </a:endParaRPr>
                    </a:p>
                  </a:txBody>
                  <a:tcPr marL="38100" marR="38100" marT="38100" marB="38100">
                    <a:lnL>
                      <a:noFill/>
                    </a:lnL>
                    <a:lnR>
                      <a:noFill/>
                    </a:lnR>
                    <a:lnT>
                      <a:noFill/>
                    </a:lnT>
                    <a:lnB>
                      <a:noFill/>
                    </a:lnB>
                  </a:tcPr>
                </a:tc>
              </a:tr>
            </a:tbl>
          </a:graphicData>
        </a:graphic>
      </p:graphicFrame>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71472" y="642918"/>
            <a:ext cx="8305800" cy="714380"/>
          </a:xfrm>
        </p:spPr>
        <p:txBody>
          <a:bodyPr>
            <a:normAutofit fontScale="90000"/>
          </a:bodyPr>
          <a:lstStyle/>
          <a:p>
            <a:r>
              <a:rPr lang="es-CO" dirty="0" smtClean="0"/>
              <a:t>AIRBUS 300-600 ST</a:t>
            </a:r>
            <a:endParaRPr lang="es-CO" dirty="0"/>
          </a:p>
        </p:txBody>
      </p:sp>
      <p:pic>
        <p:nvPicPr>
          <p:cNvPr id="115714" name="Picture 2" descr="http://upload.wikimedia.org/wikipedia/commons/9/90/Airbus_(A300-600ST)_Beluga_unloading_Columbus.jpg"/>
          <p:cNvPicPr>
            <a:picLocks noChangeAspect="1" noChangeArrowheads="1"/>
          </p:cNvPicPr>
          <p:nvPr/>
        </p:nvPicPr>
        <p:blipFill>
          <a:blip r:embed="rId3" cstate="print"/>
          <a:srcRect/>
          <a:stretch>
            <a:fillRect/>
          </a:stretch>
        </p:blipFill>
        <p:spPr bwMode="auto">
          <a:xfrm>
            <a:off x="571472" y="1357297"/>
            <a:ext cx="8021631" cy="5333531"/>
          </a:xfrm>
          <a:prstGeom prst="rect">
            <a:avLst/>
          </a:prstGeom>
          <a:noFill/>
        </p:spPr>
      </p:pic>
    </p:spTree>
  </p:cSld>
  <p:clrMapOvr>
    <a:overrideClrMapping bg1="dk1" tx1="lt1" bg2="dk2" tx2="lt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AIRBUS 300-600  ST </a:t>
            </a:r>
            <a:endParaRPr lang="es-CO" dirty="0"/>
          </a:p>
        </p:txBody>
      </p:sp>
      <p:pic>
        <p:nvPicPr>
          <p:cNvPr id="3" name="2 Imagen" descr="Airbus Super Transporter head-on view"/>
          <p:cNvPicPr/>
          <p:nvPr/>
        </p:nvPicPr>
        <p:blipFill>
          <a:blip r:embed="rId3" cstate="print"/>
          <a:srcRect/>
          <a:stretch>
            <a:fillRect/>
          </a:stretch>
        </p:blipFill>
        <p:spPr bwMode="auto">
          <a:xfrm>
            <a:off x="285720" y="2071678"/>
            <a:ext cx="3143272" cy="2928958"/>
          </a:xfrm>
          <a:prstGeom prst="rect">
            <a:avLst/>
          </a:prstGeom>
          <a:noFill/>
          <a:ln w="9525">
            <a:noFill/>
            <a:miter lim="800000"/>
            <a:headEnd/>
            <a:tailEnd/>
          </a:ln>
        </p:spPr>
      </p:pic>
      <p:pic>
        <p:nvPicPr>
          <p:cNvPr id="4" name="3 Imagen" descr="Airbus Super Transporter side view"/>
          <p:cNvPicPr/>
          <p:nvPr/>
        </p:nvPicPr>
        <p:blipFill>
          <a:blip r:embed="rId4" cstate="print"/>
          <a:srcRect/>
          <a:stretch>
            <a:fillRect/>
          </a:stretch>
        </p:blipFill>
        <p:spPr bwMode="auto">
          <a:xfrm>
            <a:off x="4643438" y="1643050"/>
            <a:ext cx="4286280" cy="2281242"/>
          </a:xfrm>
          <a:prstGeom prst="rect">
            <a:avLst/>
          </a:prstGeom>
          <a:noFill/>
          <a:ln w="9525">
            <a:noFill/>
            <a:miter lim="800000"/>
            <a:headEnd/>
            <a:tailEnd/>
          </a:ln>
        </p:spPr>
      </p:pic>
      <p:pic>
        <p:nvPicPr>
          <p:cNvPr id="5" name="4 Imagen" descr="Airbus Super Transporter overhead view"/>
          <p:cNvPicPr/>
          <p:nvPr/>
        </p:nvPicPr>
        <p:blipFill>
          <a:blip r:embed="rId5" cstate="print"/>
          <a:srcRect/>
          <a:stretch>
            <a:fillRect/>
          </a:stretch>
        </p:blipFill>
        <p:spPr bwMode="auto">
          <a:xfrm>
            <a:off x="3143240" y="3786190"/>
            <a:ext cx="4286280" cy="3071810"/>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sld>
</file>

<file path=ppt/slides/slide36.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AIRBUS 300-600  ST </a:t>
            </a:r>
            <a:endParaRPr lang="es-CO" dirty="0"/>
          </a:p>
        </p:txBody>
      </p:sp>
      <p:sp>
        <p:nvSpPr>
          <p:cNvPr id="101377" name="Rectangle 1"/>
          <p:cNvSpPr>
            <a:spLocks noChangeArrowheads="1"/>
          </p:cNvSpPr>
          <p:nvPr/>
        </p:nvSpPr>
        <p:spPr bwMode="auto">
          <a:xfrm>
            <a:off x="0" y="2073429"/>
            <a:ext cx="9144000"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144963" algn="l"/>
              </a:tabLst>
            </a:pPr>
            <a:r>
              <a:rPr kumimoji="0" lang="es-MX" sz="2000" b="1" i="0" u="none" strike="noStrike" cap="none" normalizeH="0" baseline="0" dirty="0" smtClean="0">
                <a:ln>
                  <a:noFill/>
                </a:ln>
                <a:effectLst/>
                <a:latin typeface="Arial" pitchFamily="34" charset="0"/>
                <a:ea typeface="Times New Roman" pitchFamily="18" charset="0"/>
                <a:cs typeface="Arial" pitchFamily="34" charset="0"/>
              </a:rPr>
              <a:t>No. de Pallets:</a:t>
            </a:r>
            <a:r>
              <a:rPr kumimoji="0" lang="es-MX" sz="2000" b="1" i="0" u="none" strike="noStrike" cap="none" normalizeH="0" baseline="0" dirty="0" smtClean="0">
                <a:ln>
                  <a:noFill/>
                </a:ln>
                <a:effectLst/>
                <a:latin typeface="Calibri"/>
                <a:ea typeface="Times New Roman" pitchFamily="18" charset="0"/>
                <a:cs typeface="Arial" pitchFamily="34" charset="0"/>
              </a:rPr>
              <a:t> </a:t>
            </a:r>
            <a:r>
              <a:rPr kumimoji="0" lang="es-MX" sz="2000" b="1" i="0" u="none" strike="noStrike" cap="none" normalizeH="0" baseline="0" dirty="0" smtClean="0">
                <a:ln>
                  <a:noFill/>
                </a:ln>
                <a:effectLst/>
                <a:latin typeface="Arial" pitchFamily="34" charset="0"/>
                <a:ea typeface="Times New Roman" pitchFamily="18" charset="0"/>
                <a:cs typeface="Arial" pitchFamily="34" charset="0"/>
              </a:rPr>
              <a:t>Depende de la carga </a:t>
            </a:r>
            <a:r>
              <a:rPr kumimoji="0" lang="es-MX" sz="2000" b="1" i="0" u="none" strike="noStrike" cap="none" normalizeH="0" baseline="0" dirty="0" smtClean="0">
                <a:ln>
                  <a:noFill/>
                </a:ln>
                <a:effectLst/>
                <a:latin typeface="Calibri"/>
                <a:ea typeface="Times New Roman" pitchFamily="18" charset="0"/>
                <a:cs typeface="Arial" pitchFamily="34" charset="0"/>
              </a:rPr>
              <a:t>  </a:t>
            </a:r>
            <a:r>
              <a:rPr kumimoji="0" lang="es-MX" sz="2000" b="1" i="0" u="none" strike="noStrike" cap="none" normalizeH="0" baseline="0" dirty="0" smtClean="0">
                <a:ln>
                  <a:noFill/>
                </a:ln>
                <a:effectLst/>
                <a:latin typeface="Arial" pitchFamily="34" charset="0"/>
                <a:ea typeface="Times New Roman" pitchFamily="18" charset="0"/>
                <a:cs typeface="Arial" pitchFamily="34" charset="0"/>
              </a:rPr>
              <a:t>|</a:t>
            </a:r>
            <a:r>
              <a:rPr kumimoji="0" lang="es-MX" sz="2000" b="1" i="0" u="none" strike="noStrike" cap="none" normalizeH="0" baseline="0" dirty="0" smtClean="0">
                <a:ln>
                  <a:noFill/>
                </a:ln>
                <a:effectLst/>
                <a:latin typeface="Calibri"/>
                <a:ea typeface="Times New Roman" pitchFamily="18" charset="0"/>
                <a:cs typeface="Arial" pitchFamily="34" charset="0"/>
              </a:rPr>
              <a:t>   </a:t>
            </a:r>
            <a:r>
              <a:rPr kumimoji="0" lang="es-MX" sz="2000" b="1" i="0" u="none" strike="noStrike" cap="none" normalizeH="0" baseline="0" dirty="0" err="1" smtClean="0">
                <a:ln>
                  <a:noFill/>
                </a:ln>
                <a:effectLst/>
                <a:latin typeface="Arial" pitchFamily="34" charset="0"/>
                <a:ea typeface="Times New Roman" pitchFamily="18" charset="0"/>
                <a:cs typeface="Arial" pitchFamily="34" charset="0"/>
              </a:rPr>
              <a:t>Vol</a:t>
            </a:r>
            <a:r>
              <a:rPr kumimoji="0" lang="es-MX" sz="2000" b="1" i="0" u="none" strike="noStrike" cap="none" normalizeH="0" baseline="0" dirty="0" err="1" smtClean="0">
                <a:ln>
                  <a:noFill/>
                </a:ln>
                <a:effectLst/>
                <a:latin typeface="Calibri"/>
                <a:ea typeface="Times New Roman" pitchFamily="18" charset="0"/>
                <a:cs typeface="Arial" pitchFamily="34" charset="0"/>
              </a:rPr>
              <a:t>ú</a:t>
            </a:r>
            <a:r>
              <a:rPr kumimoji="0" lang="es-MX" sz="2000" b="1" i="0" u="none" strike="noStrike" cap="none" normalizeH="0" baseline="0" dirty="0" err="1" smtClean="0">
                <a:ln>
                  <a:noFill/>
                </a:ln>
                <a:effectLst/>
                <a:latin typeface="Arial" pitchFamily="34" charset="0"/>
                <a:ea typeface="Times New Roman" pitchFamily="18" charset="0"/>
                <a:cs typeface="Arial" pitchFamily="34" charset="0"/>
              </a:rPr>
              <a:t>men</a:t>
            </a:r>
            <a:r>
              <a:rPr kumimoji="0" lang="es-MX" sz="2000" b="1" i="0" u="none" strike="noStrike" cap="none" normalizeH="0" baseline="0" dirty="0" smtClean="0">
                <a:ln>
                  <a:noFill/>
                </a:ln>
                <a:effectLst/>
                <a:latin typeface="Arial" pitchFamily="34" charset="0"/>
                <a:ea typeface="Times New Roman" pitchFamily="18" charset="0"/>
                <a:cs typeface="Arial" pitchFamily="34" charset="0"/>
              </a:rPr>
              <a:t>:</a:t>
            </a:r>
            <a:r>
              <a:rPr kumimoji="0" lang="es-MX" sz="2000" b="1" i="0" u="none" strike="noStrike" cap="none" normalizeH="0" baseline="0" dirty="0" smtClean="0">
                <a:ln>
                  <a:noFill/>
                </a:ln>
                <a:effectLst/>
                <a:latin typeface="Calibri"/>
                <a:ea typeface="Times New Roman" pitchFamily="18" charset="0"/>
                <a:cs typeface="Arial" pitchFamily="34" charset="0"/>
              </a:rPr>
              <a:t> </a:t>
            </a:r>
            <a:r>
              <a:rPr kumimoji="0" lang="es-MX" sz="2000" b="1" i="0" u="none" strike="noStrike" cap="none" normalizeH="0" baseline="0" dirty="0" smtClean="0">
                <a:ln>
                  <a:noFill/>
                </a:ln>
                <a:effectLst/>
                <a:latin typeface="Arial" pitchFamily="34" charset="0"/>
                <a:ea typeface="Times New Roman" pitchFamily="18" charset="0"/>
                <a:cs typeface="Arial" pitchFamily="34" charset="0"/>
              </a:rPr>
              <a:t>1,400 m</a:t>
            </a:r>
            <a:r>
              <a:rPr kumimoji="0" lang="es-MX" sz="2000" b="1" i="0" u="none" strike="noStrike" cap="none" normalizeH="0" baseline="30000" dirty="0" smtClean="0">
                <a:ln>
                  <a:noFill/>
                </a:ln>
                <a:effectLst/>
                <a:latin typeface="Arial" pitchFamily="34" charset="0"/>
                <a:ea typeface="Times New Roman" pitchFamily="18" charset="0"/>
                <a:cs typeface="Arial" pitchFamily="34" charset="0"/>
              </a:rPr>
              <a:t>3</a:t>
            </a:r>
            <a:r>
              <a:rPr kumimoji="0" lang="es-MX" sz="2000" b="1" i="0" u="none" strike="noStrike" cap="none" normalizeH="0" baseline="0" dirty="0" smtClean="0">
                <a:ln>
                  <a:noFill/>
                </a:ln>
                <a:effectLst/>
                <a:latin typeface="Calibri"/>
                <a:ea typeface="Times New Roman" pitchFamily="18" charset="0"/>
                <a:cs typeface="Arial" pitchFamily="34" charset="0"/>
              </a:rPr>
              <a:t>   </a:t>
            </a:r>
            <a:r>
              <a:rPr kumimoji="0" lang="es-MX" sz="2000" b="1" i="0" u="none" strike="noStrike" cap="none" normalizeH="0" baseline="0" dirty="0" smtClean="0">
                <a:ln>
                  <a:noFill/>
                </a:ln>
                <a:effectLst/>
                <a:latin typeface="Arial" pitchFamily="34" charset="0"/>
                <a:ea typeface="Times New Roman" pitchFamily="18" charset="0"/>
                <a:cs typeface="Arial" pitchFamily="34" charset="0"/>
              </a:rPr>
              <a:t>|</a:t>
            </a:r>
            <a:r>
              <a:rPr kumimoji="0" lang="es-MX" sz="2000" b="1" i="0" u="none" strike="noStrike" cap="none" normalizeH="0" baseline="0" dirty="0" smtClean="0">
                <a:ln>
                  <a:noFill/>
                </a:ln>
                <a:effectLst/>
                <a:latin typeface="Calibri"/>
                <a:ea typeface="Times New Roman" pitchFamily="18" charset="0"/>
                <a:cs typeface="Arial" pitchFamily="34" charset="0"/>
              </a:rPr>
              <a:t>   </a:t>
            </a:r>
            <a:r>
              <a:rPr kumimoji="0" lang="es-MX" sz="2000" b="1" i="0" u="none" strike="noStrike" cap="none" normalizeH="0" baseline="0" dirty="0" smtClean="0">
                <a:ln>
                  <a:noFill/>
                </a:ln>
                <a:effectLst/>
                <a:latin typeface="Arial" pitchFamily="34" charset="0"/>
                <a:ea typeface="Times New Roman" pitchFamily="18" charset="0"/>
                <a:cs typeface="Arial" pitchFamily="34" charset="0"/>
              </a:rPr>
              <a:t>Capacidad:</a:t>
            </a:r>
            <a:r>
              <a:rPr kumimoji="0" lang="es-MX" sz="2000" b="1" i="0" u="none" strike="noStrike" cap="none" normalizeH="0" baseline="0" dirty="0" smtClean="0">
                <a:ln>
                  <a:noFill/>
                </a:ln>
                <a:effectLst/>
                <a:latin typeface="Calibri"/>
                <a:ea typeface="Times New Roman" pitchFamily="18" charset="0"/>
                <a:cs typeface="Arial" pitchFamily="34" charset="0"/>
              </a:rPr>
              <a:t> </a:t>
            </a:r>
            <a:r>
              <a:rPr kumimoji="0" lang="es-MX" sz="2000" b="1" i="0" u="none" strike="noStrike" cap="none" normalizeH="0" baseline="0" dirty="0" smtClean="0">
                <a:ln>
                  <a:noFill/>
                </a:ln>
                <a:effectLst/>
                <a:latin typeface="Arial" pitchFamily="34" charset="0"/>
                <a:ea typeface="Times New Roman" pitchFamily="18" charset="0"/>
                <a:cs typeface="Arial" pitchFamily="34" charset="0"/>
              </a:rPr>
              <a:t>47 toneladas</a:t>
            </a:r>
            <a:endParaRPr kumimoji="0" lang="es-CO" sz="20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144963" algn="l"/>
              </a:tabLst>
            </a:pPr>
            <a:r>
              <a:rPr kumimoji="0" lang="es-MX" sz="2000" b="0" i="0" u="none" strike="noStrike" cap="none" normalizeH="0" baseline="0" dirty="0" smtClean="0">
                <a:ln>
                  <a:noFill/>
                </a:ln>
                <a:effectLst/>
                <a:latin typeface="Calibri" pitchFamily="34" charset="0"/>
                <a:ea typeface="Calibri" pitchFamily="34" charset="0"/>
                <a:cs typeface="Times New Roman" pitchFamily="18" charset="0"/>
              </a:rPr>
              <a:t>	</a:t>
            </a:r>
            <a:endParaRPr kumimoji="0" lang="es-CO" sz="20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144963" algn="l"/>
              </a:tabLst>
            </a:pPr>
            <a:r>
              <a:rPr kumimoji="0" lang="es-MX" sz="2000" b="1" i="0" u="none" strike="noStrike" cap="none" normalizeH="0" baseline="0" dirty="0" smtClean="0">
                <a:ln>
                  <a:noFill/>
                </a:ln>
                <a:effectLst/>
                <a:latin typeface="Calibri" pitchFamily="34" charset="0"/>
                <a:ea typeface="Calibri" pitchFamily="34" charset="0"/>
                <a:cs typeface="Times New Roman" pitchFamily="18" charset="0"/>
              </a:rPr>
              <a:t>AIRBUS 300-600  ST   CONSIDERADO     </a:t>
            </a:r>
            <a:r>
              <a:rPr kumimoji="0" lang="es-MX" sz="2000" b="1" i="0" u="sng" strike="noStrike" cap="none" normalizeH="0" baseline="0" dirty="0" smtClean="0">
                <a:ln>
                  <a:noFill/>
                </a:ln>
                <a:effectLst/>
                <a:latin typeface="Calibri" pitchFamily="34" charset="0"/>
                <a:ea typeface="Calibri" pitchFamily="34" charset="0"/>
                <a:cs typeface="Times New Roman" pitchFamily="18" charset="0"/>
              </a:rPr>
              <a:t>SUPERTRANSPORTE</a:t>
            </a:r>
            <a:endParaRPr kumimoji="0" lang="es-CO" sz="20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144963" algn="l"/>
              </a:tabLst>
            </a:pPr>
            <a:r>
              <a:rPr kumimoji="0" lang="es-MX" sz="2000" b="0" i="0" u="none" strike="noStrike" cap="none" normalizeH="0" baseline="0" dirty="0" smtClean="0">
                <a:ln>
                  <a:noFill/>
                </a:ln>
                <a:effectLst/>
                <a:latin typeface="Arial" pitchFamily="34" charset="0"/>
                <a:ea typeface="Times New Roman" pitchFamily="18" charset="0"/>
                <a:cs typeface="Arial" pitchFamily="34" charset="0"/>
              </a:rPr>
              <a:t>Esta es la clase de avi</a:t>
            </a:r>
            <a:r>
              <a:rPr kumimoji="0" lang="es-MX" sz="2000" b="0" i="0" u="none" strike="noStrike" cap="none" normalizeH="0" baseline="0" dirty="0" smtClean="0">
                <a:ln>
                  <a:noFill/>
                </a:ln>
                <a:effectLst/>
                <a:latin typeface="Calibri"/>
                <a:ea typeface="Times New Roman" pitchFamily="18" charset="0"/>
                <a:cs typeface="Arial" pitchFamily="34" charset="0"/>
              </a:rPr>
              <a:t>ó</a:t>
            </a:r>
            <a:r>
              <a:rPr kumimoji="0" lang="es-MX" sz="2000" b="0" i="0" u="none" strike="noStrike" cap="none" normalizeH="0" baseline="0" dirty="0" smtClean="0">
                <a:ln>
                  <a:noFill/>
                </a:ln>
                <a:effectLst/>
                <a:latin typeface="Arial" pitchFamily="34" charset="0"/>
                <a:ea typeface="Times New Roman" pitchFamily="18" charset="0"/>
                <a:cs typeface="Arial" pitchFamily="34" charset="0"/>
              </a:rPr>
              <a:t>n dise</a:t>
            </a:r>
            <a:r>
              <a:rPr kumimoji="0" lang="es-MX" sz="2000" b="0" i="0" u="none" strike="noStrike" cap="none" normalizeH="0" baseline="0" dirty="0" smtClean="0">
                <a:ln>
                  <a:noFill/>
                </a:ln>
                <a:effectLst/>
                <a:latin typeface="Calibri"/>
                <a:ea typeface="Times New Roman" pitchFamily="18" charset="0"/>
                <a:cs typeface="Arial" pitchFamily="34" charset="0"/>
              </a:rPr>
              <a:t>ñ</a:t>
            </a:r>
            <a:r>
              <a:rPr kumimoji="0" lang="es-MX" sz="2000" b="0" i="0" u="none" strike="noStrike" cap="none" normalizeH="0" baseline="0" dirty="0" smtClean="0">
                <a:ln>
                  <a:noFill/>
                </a:ln>
                <a:effectLst/>
                <a:latin typeface="Arial" pitchFamily="34" charset="0"/>
                <a:ea typeface="Times New Roman" pitchFamily="18" charset="0"/>
                <a:cs typeface="Arial" pitchFamily="34" charset="0"/>
              </a:rPr>
              <a:t>ado para transportar carga de grandes dimensiones.</a:t>
            </a:r>
            <a:endParaRPr kumimoji="0" lang="es-CO" sz="20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144963" algn="l"/>
              </a:tabLst>
            </a:pPr>
            <a:r>
              <a:rPr kumimoji="0" lang="es-MX" sz="2000" b="0" i="0" u="none" strike="noStrike" cap="none" normalizeH="0" baseline="0" dirty="0" smtClean="0">
                <a:ln>
                  <a:noFill/>
                </a:ln>
                <a:effectLst/>
                <a:latin typeface="Arial" pitchFamily="34" charset="0"/>
                <a:ea typeface="Times New Roman" pitchFamily="18" charset="0"/>
                <a:cs typeface="Arial" pitchFamily="34" charset="0"/>
              </a:rPr>
              <a:t>Si se necesita transportar un helic</a:t>
            </a:r>
            <a:r>
              <a:rPr kumimoji="0" lang="es-MX" sz="2000" b="0" i="0" u="none" strike="noStrike" cap="none" normalizeH="0" baseline="0" dirty="0" smtClean="0">
                <a:ln>
                  <a:noFill/>
                </a:ln>
                <a:effectLst/>
                <a:latin typeface="Calibri"/>
                <a:ea typeface="Times New Roman" pitchFamily="18" charset="0"/>
                <a:cs typeface="Arial" pitchFamily="34" charset="0"/>
              </a:rPr>
              <a:t>ó</a:t>
            </a:r>
            <a:r>
              <a:rPr kumimoji="0" lang="es-MX" sz="2000" b="0" i="0" u="none" strike="noStrike" cap="none" normalizeH="0" baseline="0" dirty="0" smtClean="0">
                <a:ln>
                  <a:noFill/>
                </a:ln>
                <a:effectLst/>
                <a:latin typeface="Arial" pitchFamily="34" charset="0"/>
                <a:ea typeface="Times New Roman" pitchFamily="18" charset="0"/>
                <a:cs typeface="Arial" pitchFamily="34" charset="0"/>
              </a:rPr>
              <a:t>ptero o incluso un avi</a:t>
            </a:r>
            <a:r>
              <a:rPr kumimoji="0" lang="es-MX" sz="2000" b="0" i="0" u="none" strike="noStrike" cap="none" normalizeH="0" baseline="0" dirty="0" smtClean="0">
                <a:ln>
                  <a:noFill/>
                </a:ln>
                <a:effectLst/>
                <a:latin typeface="Calibri"/>
                <a:ea typeface="Times New Roman" pitchFamily="18" charset="0"/>
                <a:cs typeface="Arial" pitchFamily="34" charset="0"/>
              </a:rPr>
              <a:t>ó</a:t>
            </a:r>
            <a:r>
              <a:rPr kumimoji="0" lang="es-MX" sz="2000" b="0" i="0" u="none" strike="noStrike" cap="none" normalizeH="0" baseline="0" dirty="0" smtClean="0">
                <a:ln>
                  <a:noFill/>
                </a:ln>
                <a:effectLst/>
                <a:latin typeface="Arial" pitchFamily="34" charset="0"/>
                <a:ea typeface="Times New Roman" pitchFamily="18" charset="0"/>
                <a:cs typeface="Arial" pitchFamily="34" charset="0"/>
              </a:rPr>
              <a:t>n, se necesita un</a:t>
            </a:r>
            <a:r>
              <a:rPr kumimoji="0" lang="es-MX" sz="2000" b="0" i="0" u="none" strike="noStrike" cap="none" normalizeH="0" baseline="0" dirty="0" smtClean="0">
                <a:ln>
                  <a:noFill/>
                </a:ln>
                <a:effectLst/>
                <a:latin typeface="Calibri"/>
                <a:ea typeface="Times New Roman" pitchFamily="18" charset="0"/>
                <a:cs typeface="Arial" pitchFamily="34" charset="0"/>
              </a:rPr>
              <a:t> </a:t>
            </a:r>
            <a:r>
              <a:rPr kumimoji="0" lang="es-MX" sz="2000" b="1" i="0" u="none" strike="noStrike" cap="none" normalizeH="0" baseline="0" dirty="0" smtClean="0">
                <a:ln>
                  <a:noFill/>
                </a:ln>
                <a:effectLst/>
                <a:latin typeface="Arial" pitchFamily="34" charset="0"/>
                <a:ea typeface="Times New Roman" pitchFamily="18" charset="0"/>
                <a:cs typeface="Arial" pitchFamily="34" charset="0"/>
              </a:rPr>
              <a:t>Súper Transportador</a:t>
            </a:r>
            <a:r>
              <a:rPr kumimoji="0" lang="es-MX" sz="2000" b="0" i="0" u="none" strike="noStrike" cap="none" normalizeH="0" baseline="0" dirty="0" smtClean="0">
                <a:ln>
                  <a:noFill/>
                </a:ln>
                <a:effectLst/>
                <a:latin typeface="Arial" pitchFamily="34" charset="0"/>
                <a:ea typeface="Times New Roman" pitchFamily="18" charset="0"/>
                <a:cs typeface="Arial" pitchFamily="34" charset="0"/>
              </a:rPr>
              <a:t>.</a:t>
            </a:r>
            <a:endParaRPr kumimoji="0" lang="es-CO" sz="20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144963" algn="l"/>
              </a:tabLst>
            </a:pPr>
            <a:r>
              <a:rPr kumimoji="0" lang="es-MX" sz="2000" b="0" i="0" u="none" strike="noStrike" cap="none" normalizeH="0" baseline="0" dirty="0" smtClean="0">
                <a:ln>
                  <a:noFill/>
                </a:ln>
                <a:effectLst/>
                <a:latin typeface="Arial" pitchFamily="34" charset="0"/>
                <a:ea typeface="Times New Roman" pitchFamily="18" charset="0"/>
                <a:cs typeface="Arial" pitchFamily="34" charset="0"/>
              </a:rPr>
              <a:t>Posee un rango de vuelo con 47 toneladas de carga de 1.667 Km.</a:t>
            </a:r>
            <a:endParaRPr kumimoji="0" lang="es-CO" sz="20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144963" algn="l"/>
              </a:tabLst>
            </a:pPr>
            <a:r>
              <a:rPr kumimoji="0" lang="es-MX" sz="2000" b="0" i="0" u="none" strike="noStrike" cap="none" normalizeH="0" baseline="0" dirty="0" smtClean="0">
                <a:ln>
                  <a:noFill/>
                </a:ln>
                <a:effectLst/>
                <a:latin typeface="Arial" pitchFamily="34" charset="0"/>
                <a:ea typeface="Times New Roman" pitchFamily="18" charset="0"/>
                <a:cs typeface="Arial" pitchFamily="34" charset="0"/>
              </a:rPr>
              <a:t>Este avi</a:t>
            </a:r>
            <a:r>
              <a:rPr kumimoji="0" lang="es-MX" sz="2000" b="0" i="0" u="none" strike="noStrike" cap="none" normalizeH="0" baseline="0" dirty="0" smtClean="0">
                <a:ln>
                  <a:noFill/>
                </a:ln>
                <a:effectLst/>
                <a:latin typeface="Calibri"/>
                <a:ea typeface="Times New Roman" pitchFamily="18" charset="0"/>
                <a:cs typeface="Arial" pitchFamily="34" charset="0"/>
              </a:rPr>
              <a:t>ó</a:t>
            </a:r>
            <a:r>
              <a:rPr kumimoji="0" lang="es-MX" sz="2000" b="0" i="0" u="none" strike="noStrike" cap="none" normalizeH="0" baseline="0" dirty="0" smtClean="0">
                <a:ln>
                  <a:noFill/>
                </a:ln>
                <a:effectLst/>
                <a:latin typeface="Arial" pitchFamily="34" charset="0"/>
                <a:ea typeface="Times New Roman" pitchFamily="18" charset="0"/>
                <a:cs typeface="Arial" pitchFamily="34" charset="0"/>
              </a:rPr>
              <a:t>n posee una enorme </a:t>
            </a:r>
            <a:r>
              <a:rPr kumimoji="0" lang="es-MX" sz="2000" b="0" i="0" u="none" strike="noStrike" cap="none" normalizeH="0" baseline="0" dirty="0" smtClean="0">
                <a:ln>
                  <a:noFill/>
                </a:ln>
                <a:effectLst/>
                <a:latin typeface="Calibri"/>
                <a:ea typeface="Times New Roman" pitchFamily="18" charset="0"/>
                <a:cs typeface="Arial" pitchFamily="34" charset="0"/>
              </a:rPr>
              <a:t>á</a:t>
            </a:r>
            <a:r>
              <a:rPr kumimoji="0" lang="es-MX" sz="2000" b="0" i="0" u="none" strike="noStrike" cap="none" normalizeH="0" baseline="0" dirty="0" smtClean="0">
                <a:ln>
                  <a:noFill/>
                </a:ln>
                <a:effectLst/>
                <a:latin typeface="Arial" pitchFamily="34" charset="0"/>
                <a:ea typeface="Times New Roman" pitchFamily="18" charset="0"/>
                <a:cs typeface="Arial" pitchFamily="34" charset="0"/>
              </a:rPr>
              <a:t>rea de carga localizada debajo de la cabina, permitiendo que la carga llene casi todo el largo del avi</a:t>
            </a:r>
            <a:r>
              <a:rPr kumimoji="0" lang="es-MX" sz="2000" b="0" i="0" u="none" strike="noStrike" cap="none" normalizeH="0" baseline="0" dirty="0" smtClean="0">
                <a:ln>
                  <a:noFill/>
                </a:ln>
                <a:effectLst/>
                <a:latin typeface="Calibri"/>
                <a:ea typeface="Times New Roman" pitchFamily="18" charset="0"/>
                <a:cs typeface="Arial" pitchFamily="34" charset="0"/>
              </a:rPr>
              <a:t>ó</a:t>
            </a:r>
            <a:r>
              <a:rPr kumimoji="0" lang="es-MX" sz="2000" b="0" i="0" u="none" strike="noStrike" cap="none" normalizeH="0" baseline="0" dirty="0" smtClean="0">
                <a:ln>
                  <a:noFill/>
                </a:ln>
                <a:effectLst/>
                <a:latin typeface="Arial" pitchFamily="34" charset="0"/>
                <a:ea typeface="Times New Roman" pitchFamily="18" charset="0"/>
                <a:cs typeface="Arial" pitchFamily="34" charset="0"/>
              </a:rPr>
              <a:t>n.</a:t>
            </a:r>
            <a:endParaRPr kumimoji="0" lang="es-CO" sz="20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144963" algn="l"/>
              </a:tabLst>
            </a:pPr>
            <a:r>
              <a:rPr kumimoji="0" lang="es-MX" sz="2000" b="0" i="0" u="none" strike="noStrike" cap="none" normalizeH="0" baseline="0" dirty="0" smtClean="0">
                <a:ln>
                  <a:noFill/>
                </a:ln>
                <a:effectLst/>
                <a:latin typeface="Arial" pitchFamily="34" charset="0"/>
                <a:ea typeface="Times New Roman" pitchFamily="18" charset="0"/>
                <a:cs typeface="Arial" pitchFamily="34" charset="0"/>
              </a:rPr>
              <a:t>La gigantesca puerta en la parte delantera de la bah</a:t>
            </a:r>
            <a:r>
              <a:rPr kumimoji="0" lang="es-MX" sz="2000" b="0" i="0" u="none" strike="noStrike" cap="none" normalizeH="0" baseline="0" dirty="0" smtClean="0">
                <a:ln>
                  <a:noFill/>
                </a:ln>
                <a:effectLst/>
                <a:latin typeface="Calibri"/>
                <a:ea typeface="Times New Roman" pitchFamily="18" charset="0"/>
                <a:cs typeface="Arial" pitchFamily="34" charset="0"/>
              </a:rPr>
              <a:t>í</a:t>
            </a:r>
            <a:r>
              <a:rPr kumimoji="0" lang="es-MX" sz="2000" b="0" i="0" u="none" strike="noStrike" cap="none" normalizeH="0" baseline="0" dirty="0" smtClean="0">
                <a:ln>
                  <a:noFill/>
                </a:ln>
                <a:effectLst/>
                <a:latin typeface="Arial" pitchFamily="34" charset="0"/>
                <a:ea typeface="Times New Roman" pitchFamily="18" charset="0"/>
                <a:cs typeface="Arial" pitchFamily="34" charset="0"/>
              </a:rPr>
              <a:t>a de carga se abre de manera completa.</a:t>
            </a:r>
            <a:endParaRPr kumimoji="0" lang="es-MX" sz="2000" b="0" i="0" u="none" strike="noStrike" cap="none" normalizeH="0" baseline="0" dirty="0" smtClean="0">
              <a:ln>
                <a:noFill/>
              </a:ln>
              <a:effectLst/>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sld>
</file>

<file path=ppt/slides/slide37.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938962"/>
          </a:xfrm>
        </p:spPr>
        <p:txBody>
          <a:bodyPr/>
          <a:lstStyle/>
          <a:p>
            <a:r>
              <a:rPr lang="es-CO" dirty="0" smtClean="0"/>
              <a:t>AN 225 MRIYA</a:t>
            </a:r>
            <a:endParaRPr lang="es-CO" dirty="0"/>
          </a:p>
        </p:txBody>
      </p:sp>
      <p:pic>
        <p:nvPicPr>
          <p:cNvPr id="116742" name="Picture 6" descr="http://www.sergib.agava.ru/russia/antonov/225/img/an225_bur1.jpg"/>
          <p:cNvPicPr>
            <a:picLocks noChangeAspect="1" noChangeArrowheads="1"/>
          </p:cNvPicPr>
          <p:nvPr/>
        </p:nvPicPr>
        <p:blipFill>
          <a:blip r:embed="rId3" cstate="print"/>
          <a:srcRect/>
          <a:stretch>
            <a:fillRect/>
          </a:stretch>
        </p:blipFill>
        <p:spPr bwMode="auto">
          <a:xfrm>
            <a:off x="928662" y="1500174"/>
            <a:ext cx="7472029" cy="5143536"/>
          </a:xfrm>
          <a:prstGeom prst="rect">
            <a:avLst/>
          </a:prstGeom>
          <a:noFill/>
        </p:spPr>
      </p:pic>
    </p:spTree>
  </p:cSld>
  <p:clrMapOvr>
    <a:overrideClrMapping bg1="dk1" tx1="lt1" bg2="dk2" tx2="lt2" accent1="accent1" accent2="accent2" accent3="accent3" accent4="accent4" accent5="accent5" accent6="accent6" hlink="hlink" folHlink="folHlink"/>
  </p:clrMapOvr>
</p:sld>
</file>

<file path=ppt/slides/slide38.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 </a:t>
            </a:r>
            <a:r>
              <a:rPr lang="es-CO" dirty="0" smtClean="0"/>
              <a:t/>
            </a:r>
            <a:br>
              <a:rPr lang="es-CO" dirty="0" smtClean="0"/>
            </a:br>
            <a:r>
              <a:rPr lang="es-MX" b="1" dirty="0" smtClean="0"/>
              <a:t>AN  225 MRIYA</a:t>
            </a:r>
            <a:endParaRPr lang="es-CO" dirty="0"/>
          </a:p>
        </p:txBody>
      </p:sp>
      <p:pic>
        <p:nvPicPr>
          <p:cNvPr id="3" name="2 Imagen" descr="An 225 Mriya"/>
          <p:cNvPicPr/>
          <p:nvPr/>
        </p:nvPicPr>
        <p:blipFill>
          <a:blip r:embed="rId3" cstate="print"/>
          <a:srcRect/>
          <a:stretch>
            <a:fillRect/>
          </a:stretch>
        </p:blipFill>
        <p:spPr bwMode="auto">
          <a:xfrm>
            <a:off x="4071934" y="785794"/>
            <a:ext cx="5072066" cy="3101320"/>
          </a:xfrm>
          <a:prstGeom prst="rect">
            <a:avLst/>
          </a:prstGeom>
          <a:noFill/>
          <a:ln w="9525">
            <a:noFill/>
            <a:miter lim="800000"/>
            <a:headEnd/>
            <a:tailEnd/>
          </a:ln>
        </p:spPr>
      </p:pic>
      <p:pic>
        <p:nvPicPr>
          <p:cNvPr id="4" name="3 Imagen" descr="http://www.transporte.com.mx/INFOTRANSPORTISTAS/124-view.gif"/>
          <p:cNvPicPr/>
          <p:nvPr/>
        </p:nvPicPr>
        <p:blipFill>
          <a:blip r:embed="rId4" cstate="print"/>
          <a:srcRect/>
          <a:stretch>
            <a:fillRect/>
          </a:stretch>
        </p:blipFill>
        <p:spPr bwMode="auto">
          <a:xfrm>
            <a:off x="21637" y="2387305"/>
            <a:ext cx="5892393" cy="44291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sld>
</file>

<file path=ppt/slides/slide39.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 </a:t>
            </a:r>
            <a:r>
              <a:rPr lang="es-CO" dirty="0" smtClean="0"/>
              <a:t/>
            </a:r>
            <a:br>
              <a:rPr lang="es-CO" dirty="0" smtClean="0"/>
            </a:br>
            <a:r>
              <a:rPr lang="es-MX" b="1" dirty="0" smtClean="0"/>
              <a:t>AN  225 MRIYA</a:t>
            </a:r>
            <a:endParaRPr lang="es-CO" dirty="0"/>
          </a:p>
        </p:txBody>
      </p:sp>
      <p:sp>
        <p:nvSpPr>
          <p:cNvPr id="99329" name="Rectangle 1"/>
          <p:cNvSpPr>
            <a:spLocks noChangeArrowheads="1"/>
          </p:cNvSpPr>
          <p:nvPr/>
        </p:nvSpPr>
        <p:spPr bwMode="auto">
          <a:xfrm>
            <a:off x="0" y="1926038"/>
            <a:ext cx="9144000" cy="4493538"/>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136775" algn="l"/>
              </a:tabLst>
            </a:pPr>
            <a:r>
              <a:rPr kumimoji="0" lang="es-MX" sz="2200" b="1" i="0" u="none" strike="noStrike" cap="none" normalizeH="0" baseline="0" dirty="0" smtClean="0">
                <a:ln>
                  <a:noFill/>
                </a:ln>
                <a:solidFill>
                  <a:srgbClr val="E96B10"/>
                </a:solidFill>
                <a:effectLst/>
                <a:latin typeface="Arial" pitchFamily="34" charset="0"/>
                <a:ea typeface="Times New Roman" pitchFamily="18" charset="0"/>
                <a:cs typeface="Arial" pitchFamily="34" charset="0"/>
              </a:rPr>
              <a:t>No. de Pallets:</a:t>
            </a:r>
            <a:r>
              <a:rPr kumimoji="0" lang="es-MX" sz="2200" b="1" i="0" u="none" strike="noStrike" cap="none" normalizeH="0" baseline="0" dirty="0" smtClean="0">
                <a:ln>
                  <a:noFill/>
                </a:ln>
                <a:solidFill>
                  <a:srgbClr val="545454"/>
                </a:solidFill>
                <a:effectLst/>
                <a:latin typeface="Calibri"/>
                <a:ea typeface="Times New Roman" pitchFamily="18" charset="0"/>
                <a:cs typeface="Arial" pitchFamily="34" charset="0"/>
              </a:rPr>
              <a:t> </a:t>
            </a:r>
            <a:r>
              <a:rPr kumimoji="0" lang="es-MX" sz="2200" b="1" i="0" u="none" strike="noStrike" cap="none" normalizeH="0" baseline="0" dirty="0" smtClean="0">
                <a:ln>
                  <a:noFill/>
                </a:ln>
                <a:solidFill>
                  <a:srgbClr val="545454"/>
                </a:solidFill>
                <a:effectLst/>
                <a:latin typeface="Arial" pitchFamily="34" charset="0"/>
                <a:ea typeface="Times New Roman" pitchFamily="18" charset="0"/>
                <a:cs typeface="Arial" pitchFamily="34" charset="0"/>
              </a:rPr>
              <a:t>Depende de la carga </a:t>
            </a:r>
            <a:r>
              <a:rPr kumimoji="0" lang="es-MX" sz="2200" b="1" i="0" u="none" strike="noStrike" cap="none" normalizeH="0" baseline="0" dirty="0" smtClean="0">
                <a:ln>
                  <a:noFill/>
                </a:ln>
                <a:solidFill>
                  <a:srgbClr val="545454"/>
                </a:solidFill>
                <a:effectLst/>
                <a:latin typeface="Calibri"/>
                <a:ea typeface="Times New Roman" pitchFamily="18" charset="0"/>
                <a:cs typeface="Arial" pitchFamily="34" charset="0"/>
              </a:rPr>
              <a:t>  </a:t>
            </a:r>
            <a:r>
              <a:rPr kumimoji="0" lang="es-MX" sz="2200" b="1" i="0" u="none" strike="noStrike" cap="none" normalizeH="0" baseline="0" dirty="0" smtClean="0">
                <a:ln>
                  <a:noFill/>
                </a:ln>
                <a:solidFill>
                  <a:srgbClr val="545454"/>
                </a:solidFill>
                <a:effectLst/>
                <a:latin typeface="Arial" pitchFamily="34" charset="0"/>
                <a:ea typeface="Times New Roman" pitchFamily="18" charset="0"/>
                <a:cs typeface="Arial" pitchFamily="34" charset="0"/>
              </a:rPr>
              <a:t>|</a:t>
            </a:r>
            <a:r>
              <a:rPr kumimoji="0" lang="es-MX" sz="2200" b="1" i="0" u="none" strike="noStrike" cap="none" normalizeH="0" baseline="0" dirty="0" smtClean="0">
                <a:ln>
                  <a:noFill/>
                </a:ln>
                <a:solidFill>
                  <a:srgbClr val="545454"/>
                </a:solidFill>
                <a:effectLst/>
                <a:latin typeface="Calibri"/>
                <a:ea typeface="Times New Roman" pitchFamily="18" charset="0"/>
                <a:cs typeface="Arial" pitchFamily="34" charset="0"/>
              </a:rPr>
              <a:t>   </a:t>
            </a:r>
            <a:r>
              <a:rPr kumimoji="0" lang="es-MX" sz="2200" b="1" i="0" u="none" strike="noStrike" cap="none" normalizeH="0" baseline="0" dirty="0" smtClean="0">
                <a:ln>
                  <a:noFill/>
                </a:ln>
                <a:solidFill>
                  <a:srgbClr val="E96B10"/>
                </a:solidFill>
                <a:effectLst/>
                <a:latin typeface="Arial" pitchFamily="34" charset="0"/>
                <a:ea typeface="Times New Roman" pitchFamily="18" charset="0"/>
                <a:cs typeface="Arial" pitchFamily="34" charset="0"/>
              </a:rPr>
              <a:t>Volumen:</a:t>
            </a:r>
            <a:r>
              <a:rPr kumimoji="0" lang="es-MX" sz="2200" b="1" i="0" u="none" strike="noStrike" cap="none" normalizeH="0" baseline="0" dirty="0" smtClean="0">
                <a:ln>
                  <a:noFill/>
                </a:ln>
                <a:solidFill>
                  <a:srgbClr val="545454"/>
                </a:solidFill>
                <a:effectLst/>
                <a:latin typeface="Calibri"/>
                <a:ea typeface="Times New Roman" pitchFamily="18" charset="0"/>
                <a:cs typeface="Arial" pitchFamily="34" charset="0"/>
              </a:rPr>
              <a:t> </a:t>
            </a:r>
            <a:r>
              <a:rPr kumimoji="0" lang="es-MX" sz="2200" b="1" i="0" u="none" strike="noStrike" cap="none" normalizeH="0" baseline="0" dirty="0" smtClean="0">
                <a:ln>
                  <a:noFill/>
                </a:ln>
                <a:solidFill>
                  <a:srgbClr val="545454"/>
                </a:solidFill>
                <a:effectLst/>
                <a:latin typeface="Arial" pitchFamily="34" charset="0"/>
                <a:ea typeface="Times New Roman" pitchFamily="18" charset="0"/>
                <a:cs typeface="Arial" pitchFamily="34" charset="0"/>
              </a:rPr>
              <a:t>1,300 m</a:t>
            </a:r>
            <a:r>
              <a:rPr kumimoji="0" lang="es-MX" sz="2200" b="1" i="0" u="none" strike="noStrike" cap="none" normalizeH="0" baseline="30000" dirty="0" smtClean="0">
                <a:ln>
                  <a:noFill/>
                </a:ln>
                <a:solidFill>
                  <a:srgbClr val="545454"/>
                </a:solidFill>
                <a:effectLst/>
                <a:latin typeface="Arial" pitchFamily="34" charset="0"/>
                <a:ea typeface="Times New Roman" pitchFamily="18" charset="0"/>
                <a:cs typeface="Arial" pitchFamily="34" charset="0"/>
              </a:rPr>
              <a:t>3</a:t>
            </a:r>
            <a:r>
              <a:rPr kumimoji="0" lang="es-MX" sz="2200" b="1" i="0" u="none" strike="noStrike" cap="none" normalizeH="0" baseline="0" dirty="0" smtClean="0">
                <a:ln>
                  <a:noFill/>
                </a:ln>
                <a:solidFill>
                  <a:srgbClr val="545454"/>
                </a:solidFill>
                <a:effectLst/>
                <a:latin typeface="Calibri"/>
                <a:ea typeface="Times New Roman" pitchFamily="18" charset="0"/>
                <a:cs typeface="Arial" pitchFamily="34" charset="0"/>
              </a:rPr>
              <a:t>   </a:t>
            </a:r>
            <a:r>
              <a:rPr kumimoji="0" lang="es-MX" sz="2200" b="1" i="0" u="none" strike="noStrike" cap="none" normalizeH="0" baseline="0" dirty="0" smtClean="0">
                <a:ln>
                  <a:noFill/>
                </a:ln>
                <a:solidFill>
                  <a:srgbClr val="545454"/>
                </a:solidFill>
                <a:effectLst/>
                <a:latin typeface="Arial" pitchFamily="34" charset="0"/>
                <a:ea typeface="Times New Roman" pitchFamily="18" charset="0"/>
                <a:cs typeface="Arial" pitchFamily="34" charset="0"/>
              </a:rPr>
              <a:t>|</a:t>
            </a:r>
            <a:r>
              <a:rPr kumimoji="0" lang="es-MX" sz="2200" b="1" i="0" u="none" strike="noStrike" cap="none" normalizeH="0" baseline="0" dirty="0" smtClean="0">
                <a:ln>
                  <a:noFill/>
                </a:ln>
                <a:solidFill>
                  <a:srgbClr val="545454"/>
                </a:solidFill>
                <a:effectLst/>
                <a:latin typeface="Calibri"/>
                <a:ea typeface="Times New Roman" pitchFamily="18" charset="0"/>
                <a:cs typeface="Arial" pitchFamily="34" charset="0"/>
              </a:rPr>
              <a:t>   </a:t>
            </a:r>
            <a:r>
              <a:rPr kumimoji="0" lang="es-MX" sz="2200" b="1" i="0" u="none" strike="noStrike" cap="none" normalizeH="0" baseline="0" dirty="0" smtClean="0">
                <a:ln>
                  <a:noFill/>
                </a:ln>
                <a:solidFill>
                  <a:srgbClr val="E96B10"/>
                </a:solidFill>
                <a:effectLst/>
                <a:latin typeface="Arial" pitchFamily="34" charset="0"/>
                <a:ea typeface="Times New Roman" pitchFamily="18" charset="0"/>
                <a:cs typeface="Arial" pitchFamily="34" charset="0"/>
              </a:rPr>
              <a:t>Capacidad:</a:t>
            </a:r>
            <a:r>
              <a:rPr kumimoji="0" lang="es-MX" sz="2200" b="1" i="0" u="none" strike="noStrike" cap="none" normalizeH="0" baseline="0" dirty="0" smtClean="0">
                <a:ln>
                  <a:noFill/>
                </a:ln>
                <a:solidFill>
                  <a:srgbClr val="545454"/>
                </a:solidFill>
                <a:effectLst/>
                <a:latin typeface="Calibri"/>
                <a:ea typeface="Times New Roman" pitchFamily="18" charset="0"/>
                <a:cs typeface="Arial" pitchFamily="34" charset="0"/>
              </a:rPr>
              <a:t> </a:t>
            </a:r>
            <a:r>
              <a:rPr kumimoji="0" lang="es-MX" sz="2200" b="1" i="0" u="none" strike="noStrike" cap="none" normalizeH="0" baseline="0" dirty="0" smtClean="0">
                <a:ln>
                  <a:noFill/>
                </a:ln>
                <a:solidFill>
                  <a:srgbClr val="545454"/>
                </a:solidFill>
                <a:effectLst/>
                <a:latin typeface="Arial" pitchFamily="34" charset="0"/>
                <a:ea typeface="Times New Roman" pitchFamily="18" charset="0"/>
                <a:cs typeface="Arial" pitchFamily="34" charset="0"/>
              </a:rPr>
              <a:t>250 toneladas</a:t>
            </a:r>
            <a:endParaRPr kumimoji="0" lang="es-CO"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136775" algn="l"/>
              </a:tabLst>
            </a:pPr>
            <a:r>
              <a:rPr kumimoji="0" lang="es-MX" sz="2200" b="0" i="0" u="none" strike="noStrike" cap="none" normalizeH="0" baseline="0" dirty="0" smtClean="0">
                <a:ln>
                  <a:noFill/>
                </a:ln>
                <a:solidFill>
                  <a:srgbClr val="545454"/>
                </a:solidFill>
                <a:effectLst/>
                <a:latin typeface="Arial" pitchFamily="34" charset="0"/>
                <a:ea typeface="Times New Roman" pitchFamily="18" charset="0"/>
                <a:cs typeface="Arial" pitchFamily="34" charset="0"/>
              </a:rPr>
              <a:t>El transportador m</a:t>
            </a:r>
            <a:r>
              <a:rPr kumimoji="0" lang="es-MX" sz="2200" b="0" i="0" u="none" strike="noStrike" cap="none" normalizeH="0" baseline="0" dirty="0" smtClean="0">
                <a:ln>
                  <a:noFill/>
                </a:ln>
                <a:solidFill>
                  <a:srgbClr val="545454"/>
                </a:solidFill>
                <a:effectLst/>
                <a:latin typeface="Calibri"/>
                <a:ea typeface="Times New Roman" pitchFamily="18" charset="0"/>
                <a:cs typeface="Arial" pitchFamily="34" charset="0"/>
              </a:rPr>
              <a:t>á</a:t>
            </a:r>
            <a:r>
              <a:rPr kumimoji="0" lang="es-MX" sz="2200" b="0" i="0" u="none" strike="noStrike" cap="none" normalizeH="0" baseline="0" dirty="0" smtClean="0">
                <a:ln>
                  <a:noFill/>
                </a:ln>
                <a:solidFill>
                  <a:srgbClr val="545454"/>
                </a:solidFill>
                <a:effectLst/>
                <a:latin typeface="Arial" pitchFamily="34" charset="0"/>
                <a:ea typeface="Times New Roman" pitchFamily="18" charset="0"/>
                <a:cs typeface="Arial" pitchFamily="34" charset="0"/>
              </a:rPr>
              <a:t>s grande del mundo. Con una capacidad de carga de m</a:t>
            </a:r>
            <a:r>
              <a:rPr kumimoji="0" lang="es-MX" sz="2200" b="0" i="0" u="none" strike="noStrike" cap="none" normalizeH="0" baseline="0" dirty="0" smtClean="0">
                <a:ln>
                  <a:noFill/>
                </a:ln>
                <a:solidFill>
                  <a:srgbClr val="545454"/>
                </a:solidFill>
                <a:effectLst/>
                <a:latin typeface="Calibri"/>
                <a:ea typeface="Times New Roman" pitchFamily="18" charset="0"/>
                <a:cs typeface="Arial" pitchFamily="34" charset="0"/>
              </a:rPr>
              <a:t>á</a:t>
            </a:r>
            <a:r>
              <a:rPr kumimoji="0" lang="es-MX" sz="2200" b="0" i="0" u="none" strike="noStrike" cap="none" normalizeH="0" baseline="0" dirty="0" smtClean="0">
                <a:ln>
                  <a:noFill/>
                </a:ln>
                <a:solidFill>
                  <a:srgbClr val="545454"/>
                </a:solidFill>
                <a:effectLst/>
                <a:latin typeface="Arial" pitchFamily="34" charset="0"/>
                <a:ea typeface="Times New Roman" pitchFamily="18" charset="0"/>
                <a:cs typeface="Arial" pitchFamily="34" charset="0"/>
              </a:rPr>
              <a:t>s de 250 toneladas, puede llevar no s</a:t>
            </a:r>
            <a:r>
              <a:rPr kumimoji="0" lang="es-MX" sz="2200" b="0" i="0" u="none" strike="noStrike" cap="none" normalizeH="0" baseline="0" dirty="0" smtClean="0">
                <a:ln>
                  <a:noFill/>
                </a:ln>
                <a:solidFill>
                  <a:srgbClr val="545454"/>
                </a:solidFill>
                <a:effectLst/>
                <a:latin typeface="Calibri"/>
                <a:ea typeface="Times New Roman" pitchFamily="18" charset="0"/>
                <a:cs typeface="Arial" pitchFamily="34" charset="0"/>
              </a:rPr>
              <a:t>ó</a:t>
            </a:r>
            <a:r>
              <a:rPr kumimoji="0" lang="es-MX" sz="2200" b="0" i="0" u="none" strike="noStrike" cap="none" normalizeH="0" baseline="0" dirty="0" smtClean="0">
                <a:ln>
                  <a:noFill/>
                </a:ln>
                <a:solidFill>
                  <a:srgbClr val="545454"/>
                </a:solidFill>
                <a:effectLst/>
                <a:latin typeface="Arial" pitchFamily="34" charset="0"/>
                <a:ea typeface="Times New Roman" pitchFamily="18" charset="0"/>
                <a:cs typeface="Arial" pitchFamily="34" charset="0"/>
              </a:rPr>
              <a:t>lo uno, sino 3 o 4 tanques militares.</a:t>
            </a:r>
            <a:endParaRPr kumimoji="0" lang="es-CO"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136775" algn="l"/>
              </a:tabLst>
            </a:pPr>
            <a:r>
              <a:rPr kumimoji="0" lang="es-MX" sz="2200" b="0" i="0" u="none" strike="noStrike" cap="none" normalizeH="0" baseline="0" dirty="0" smtClean="0">
                <a:ln>
                  <a:noFill/>
                </a:ln>
                <a:solidFill>
                  <a:srgbClr val="545454"/>
                </a:solidFill>
                <a:effectLst/>
                <a:latin typeface="Arial" pitchFamily="34" charset="0"/>
                <a:ea typeface="Times New Roman" pitchFamily="18" charset="0"/>
                <a:cs typeface="Arial" pitchFamily="34" charset="0"/>
              </a:rPr>
              <a:t>Posee un rango de vuelo con 200 toneladas de carga de 4,000 Km.</a:t>
            </a:r>
            <a:endParaRPr kumimoji="0" lang="es-CO"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136775" algn="l"/>
              </a:tabLst>
            </a:pPr>
            <a:r>
              <a:rPr kumimoji="0" lang="es-MX" sz="2200" b="0" i="0" u="none" strike="noStrike" cap="none" normalizeH="0" baseline="0" dirty="0" smtClean="0">
                <a:ln>
                  <a:noFill/>
                </a:ln>
                <a:solidFill>
                  <a:srgbClr val="545454"/>
                </a:solidFill>
                <a:effectLst/>
                <a:latin typeface="Arial" pitchFamily="34" charset="0"/>
                <a:ea typeface="Times New Roman" pitchFamily="18" charset="0"/>
                <a:cs typeface="Arial" pitchFamily="34" charset="0"/>
              </a:rPr>
              <a:t>Este avi</a:t>
            </a:r>
            <a:r>
              <a:rPr kumimoji="0" lang="es-MX" sz="2200" b="0" i="0" u="none" strike="noStrike" cap="none" normalizeH="0" baseline="0" dirty="0" smtClean="0">
                <a:ln>
                  <a:noFill/>
                </a:ln>
                <a:solidFill>
                  <a:srgbClr val="545454"/>
                </a:solidFill>
                <a:effectLst/>
                <a:latin typeface="Calibri"/>
                <a:ea typeface="Times New Roman" pitchFamily="18" charset="0"/>
                <a:cs typeface="Arial" pitchFamily="34" charset="0"/>
              </a:rPr>
              <a:t>ó</a:t>
            </a:r>
            <a:r>
              <a:rPr kumimoji="0" lang="es-MX" sz="2200" b="0" i="0" u="none" strike="noStrike" cap="none" normalizeH="0" baseline="0" dirty="0" smtClean="0">
                <a:ln>
                  <a:noFill/>
                </a:ln>
                <a:solidFill>
                  <a:srgbClr val="545454"/>
                </a:solidFill>
                <a:effectLst/>
                <a:latin typeface="Arial" pitchFamily="34" charset="0"/>
                <a:ea typeface="Times New Roman" pitchFamily="18" charset="0"/>
                <a:cs typeface="Arial" pitchFamily="34" charset="0"/>
              </a:rPr>
              <a:t>n fue originalmente dise</a:t>
            </a:r>
            <a:r>
              <a:rPr kumimoji="0" lang="es-MX" sz="2200" b="0" i="0" u="none" strike="noStrike" cap="none" normalizeH="0" baseline="0" dirty="0" smtClean="0">
                <a:ln>
                  <a:noFill/>
                </a:ln>
                <a:solidFill>
                  <a:srgbClr val="545454"/>
                </a:solidFill>
                <a:effectLst/>
                <a:latin typeface="Calibri"/>
                <a:ea typeface="Times New Roman" pitchFamily="18" charset="0"/>
                <a:cs typeface="Arial" pitchFamily="34" charset="0"/>
              </a:rPr>
              <a:t>ñ</a:t>
            </a:r>
            <a:r>
              <a:rPr kumimoji="0" lang="es-MX" sz="2200" b="0" i="0" u="none" strike="noStrike" cap="none" normalizeH="0" baseline="0" dirty="0" smtClean="0">
                <a:ln>
                  <a:noFill/>
                </a:ln>
                <a:solidFill>
                  <a:srgbClr val="545454"/>
                </a:solidFill>
                <a:effectLst/>
                <a:latin typeface="Arial" pitchFamily="34" charset="0"/>
                <a:ea typeface="Times New Roman" pitchFamily="18" charset="0"/>
                <a:cs typeface="Arial" pitchFamily="34" charset="0"/>
              </a:rPr>
              <a:t>ado para la versi</a:t>
            </a:r>
            <a:r>
              <a:rPr kumimoji="0" lang="es-MX" sz="2200" b="0" i="0" u="none" strike="noStrike" cap="none" normalizeH="0" baseline="0" dirty="0" smtClean="0">
                <a:ln>
                  <a:noFill/>
                </a:ln>
                <a:solidFill>
                  <a:srgbClr val="545454"/>
                </a:solidFill>
                <a:effectLst/>
                <a:latin typeface="Calibri"/>
                <a:ea typeface="Times New Roman" pitchFamily="18" charset="0"/>
                <a:cs typeface="Arial" pitchFamily="34" charset="0"/>
              </a:rPr>
              <a:t>ó</a:t>
            </a:r>
            <a:r>
              <a:rPr kumimoji="0" lang="es-MX" sz="2200" b="0" i="0" u="none" strike="noStrike" cap="none" normalizeH="0" baseline="0" dirty="0" smtClean="0">
                <a:ln>
                  <a:noFill/>
                </a:ln>
                <a:solidFill>
                  <a:srgbClr val="545454"/>
                </a:solidFill>
                <a:effectLst/>
                <a:latin typeface="Arial" pitchFamily="34" charset="0"/>
                <a:ea typeface="Times New Roman" pitchFamily="18" charset="0"/>
                <a:cs typeface="Arial" pitchFamily="34" charset="0"/>
              </a:rPr>
              <a:t>n rusa del transbordador espacial. Este proyecto fue puesto en espera, y el avi</a:t>
            </a:r>
            <a:r>
              <a:rPr kumimoji="0" lang="es-MX" sz="2200" b="0" i="0" u="none" strike="noStrike" cap="none" normalizeH="0" baseline="0" dirty="0" smtClean="0">
                <a:ln>
                  <a:noFill/>
                </a:ln>
                <a:solidFill>
                  <a:srgbClr val="545454"/>
                </a:solidFill>
                <a:effectLst/>
                <a:latin typeface="Calibri"/>
                <a:ea typeface="Times New Roman" pitchFamily="18" charset="0"/>
                <a:cs typeface="Arial" pitchFamily="34" charset="0"/>
              </a:rPr>
              <a:t>ó</a:t>
            </a:r>
            <a:r>
              <a:rPr kumimoji="0" lang="es-MX" sz="2200" b="0" i="0" u="none" strike="noStrike" cap="none" normalizeH="0" baseline="0" dirty="0" smtClean="0">
                <a:ln>
                  <a:noFill/>
                </a:ln>
                <a:solidFill>
                  <a:srgbClr val="545454"/>
                </a:solidFill>
                <a:effectLst/>
                <a:latin typeface="Arial" pitchFamily="34" charset="0"/>
                <a:ea typeface="Times New Roman" pitchFamily="18" charset="0"/>
                <a:cs typeface="Arial" pitchFamily="34" charset="0"/>
              </a:rPr>
              <a:t>n estuvo en tierra desde los principios de los noventa. Recientemente fue restaurado, e hizo su primer vuelo de prueba en Mayo 7 del 2001.</a:t>
            </a:r>
            <a:endParaRPr kumimoji="0" lang="es-CO"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136775" algn="l"/>
              </a:tabLst>
            </a:pPr>
            <a:r>
              <a:rPr kumimoji="0" lang="es-MX" sz="2200" b="0" i="0" u="none" strike="noStrike" cap="none" normalizeH="0" baseline="0" dirty="0" smtClean="0">
                <a:ln>
                  <a:noFill/>
                </a:ln>
                <a:solidFill>
                  <a:srgbClr val="545454"/>
                </a:solidFill>
                <a:effectLst/>
                <a:latin typeface="Arial" pitchFamily="34" charset="0"/>
                <a:ea typeface="Times New Roman" pitchFamily="18" charset="0"/>
                <a:cs typeface="Arial" pitchFamily="34" charset="0"/>
              </a:rPr>
              <a:t>El largo de sus alas juntas es casi del tama</a:t>
            </a:r>
            <a:r>
              <a:rPr kumimoji="0" lang="es-MX" sz="2200" b="0" i="0" u="none" strike="noStrike" cap="none" normalizeH="0" baseline="0" dirty="0" smtClean="0">
                <a:ln>
                  <a:noFill/>
                </a:ln>
                <a:solidFill>
                  <a:srgbClr val="545454"/>
                </a:solidFill>
                <a:effectLst/>
                <a:latin typeface="Calibri"/>
                <a:ea typeface="Times New Roman" pitchFamily="18" charset="0"/>
                <a:cs typeface="Arial" pitchFamily="34" charset="0"/>
              </a:rPr>
              <a:t>ñ</a:t>
            </a:r>
            <a:r>
              <a:rPr kumimoji="0" lang="es-MX" sz="2200" b="0" i="0" u="none" strike="noStrike" cap="none" normalizeH="0" baseline="0" dirty="0" smtClean="0">
                <a:ln>
                  <a:noFill/>
                </a:ln>
                <a:solidFill>
                  <a:srgbClr val="545454"/>
                </a:solidFill>
                <a:effectLst/>
                <a:latin typeface="Arial" pitchFamily="34" charset="0"/>
                <a:ea typeface="Times New Roman" pitchFamily="18" charset="0"/>
                <a:cs typeface="Arial" pitchFamily="34" charset="0"/>
              </a:rPr>
              <a:t>o de un campo de f</a:t>
            </a:r>
            <a:r>
              <a:rPr kumimoji="0" lang="es-MX" sz="2200" b="0" i="0" u="none" strike="noStrike" cap="none" normalizeH="0" baseline="0" dirty="0" smtClean="0">
                <a:ln>
                  <a:noFill/>
                </a:ln>
                <a:solidFill>
                  <a:srgbClr val="545454"/>
                </a:solidFill>
                <a:effectLst/>
                <a:latin typeface="Calibri"/>
                <a:ea typeface="Times New Roman" pitchFamily="18" charset="0"/>
                <a:cs typeface="Arial" pitchFamily="34" charset="0"/>
              </a:rPr>
              <a:t>ú</a:t>
            </a:r>
            <a:r>
              <a:rPr kumimoji="0" lang="es-MX" sz="2200" b="0" i="0" u="none" strike="noStrike" cap="none" normalizeH="0" baseline="0" dirty="0" smtClean="0">
                <a:ln>
                  <a:noFill/>
                </a:ln>
                <a:solidFill>
                  <a:srgbClr val="545454"/>
                </a:solidFill>
                <a:effectLst/>
                <a:latin typeface="Arial" pitchFamily="34" charset="0"/>
                <a:ea typeface="Times New Roman" pitchFamily="18" charset="0"/>
                <a:cs typeface="Arial" pitchFamily="34" charset="0"/>
              </a:rPr>
              <a:t>tbol, y su bah</a:t>
            </a:r>
            <a:r>
              <a:rPr kumimoji="0" lang="es-MX" sz="2200" b="0" i="0" u="none" strike="noStrike" cap="none" normalizeH="0" baseline="0" dirty="0" smtClean="0">
                <a:ln>
                  <a:noFill/>
                </a:ln>
                <a:solidFill>
                  <a:srgbClr val="545454"/>
                </a:solidFill>
                <a:effectLst/>
                <a:latin typeface="Calibri"/>
                <a:ea typeface="Times New Roman" pitchFamily="18" charset="0"/>
                <a:cs typeface="Arial" pitchFamily="34" charset="0"/>
              </a:rPr>
              <a:t>í</a:t>
            </a:r>
            <a:r>
              <a:rPr kumimoji="0" lang="es-MX" sz="2200" b="0" i="0" u="none" strike="noStrike" cap="none" normalizeH="0" baseline="0" dirty="0" smtClean="0">
                <a:ln>
                  <a:noFill/>
                </a:ln>
                <a:solidFill>
                  <a:srgbClr val="545454"/>
                </a:solidFill>
                <a:effectLst/>
                <a:latin typeface="Arial" pitchFamily="34" charset="0"/>
                <a:ea typeface="Times New Roman" pitchFamily="18" charset="0"/>
                <a:cs typeface="Arial" pitchFamily="34" charset="0"/>
              </a:rPr>
              <a:t>a de carga puede llevar 80 autos</a:t>
            </a:r>
            <a:endParaRPr kumimoji="0" lang="es-CO"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136775" algn="l"/>
              </a:tabLst>
            </a:pPr>
            <a:endParaRPr kumimoji="0" lang="es-CO" sz="2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O" dirty="0" smtClean="0"/>
              <a:t>Características del transporte aéreo</a:t>
            </a:r>
            <a:endParaRPr lang="es-CO" dirty="0"/>
          </a:p>
        </p:txBody>
      </p:sp>
      <p:sp>
        <p:nvSpPr>
          <p:cNvPr id="106497" name="Rectangle 1"/>
          <p:cNvSpPr>
            <a:spLocks noChangeArrowheads="1"/>
          </p:cNvSpPr>
          <p:nvPr/>
        </p:nvSpPr>
        <p:spPr bwMode="auto">
          <a:xfrm>
            <a:off x="0" y="2571744"/>
            <a:ext cx="914400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kumimoji="0" lang="es-CO" sz="2400" b="1" i="0" u="none" strike="noStrike" cap="none" normalizeH="0" baseline="0" dirty="0" smtClean="0">
                <a:ln>
                  <a:noFill/>
                </a:ln>
                <a:effectLst/>
                <a:latin typeface="Arial" pitchFamily="34" charset="0"/>
                <a:ea typeface="Times New Roman" pitchFamily="18" charset="0"/>
                <a:cs typeface="Arial" pitchFamily="34" charset="0"/>
              </a:rPr>
              <a:t>Rapidez</a:t>
            </a:r>
            <a:r>
              <a:rPr kumimoji="0" lang="es-CO" sz="2400" b="0" i="0" u="none" strike="noStrike" cap="none" normalizeH="0" baseline="0" dirty="0" smtClean="0">
                <a:ln>
                  <a:noFill/>
                </a:ln>
                <a:effectLst/>
                <a:latin typeface="Arial" pitchFamily="34" charset="0"/>
                <a:ea typeface="Times New Roman" pitchFamily="18" charset="0"/>
                <a:cs typeface="Arial" pitchFamily="34" charset="0"/>
              </a:rPr>
              <a:t>: es el medio de transporte m</a:t>
            </a:r>
            <a:r>
              <a:rPr kumimoji="0" lang="es-CO" sz="2400" b="0" i="0" u="none" strike="noStrike" cap="none" normalizeH="0" baseline="0" dirty="0" smtClean="0">
                <a:ln>
                  <a:noFill/>
                </a:ln>
                <a:effectLst/>
                <a:latin typeface="Calibri"/>
                <a:ea typeface="Times New Roman" pitchFamily="18" charset="0"/>
                <a:cs typeface="Arial" pitchFamily="34" charset="0"/>
              </a:rPr>
              <a:t>á</a:t>
            </a:r>
            <a:r>
              <a:rPr kumimoji="0" lang="es-CO" sz="2400" b="0" i="0" u="none" strike="noStrike" cap="none" normalizeH="0" baseline="0" dirty="0" smtClean="0">
                <a:ln>
                  <a:noFill/>
                </a:ln>
                <a:effectLst/>
                <a:latin typeface="Arial" pitchFamily="34" charset="0"/>
                <a:ea typeface="Times New Roman" pitchFamily="18" charset="0"/>
                <a:cs typeface="Arial" pitchFamily="34" charset="0"/>
              </a:rPr>
              <a:t>s r</a:t>
            </a:r>
            <a:r>
              <a:rPr kumimoji="0" lang="es-CO" sz="2400" b="0" i="0" u="none" strike="noStrike" cap="none" normalizeH="0" baseline="0" dirty="0" smtClean="0">
                <a:ln>
                  <a:noFill/>
                </a:ln>
                <a:effectLst/>
                <a:latin typeface="Calibri"/>
                <a:ea typeface="Times New Roman" pitchFamily="18" charset="0"/>
                <a:cs typeface="Arial" pitchFamily="34" charset="0"/>
              </a:rPr>
              <a:t>á</a:t>
            </a:r>
            <a:r>
              <a:rPr kumimoji="0" lang="es-CO" sz="2400" b="0" i="0" u="none" strike="noStrike" cap="none" normalizeH="0" baseline="0" dirty="0" smtClean="0">
                <a:ln>
                  <a:noFill/>
                </a:ln>
                <a:effectLst/>
                <a:latin typeface="Arial" pitchFamily="34" charset="0"/>
                <a:ea typeface="Times New Roman" pitchFamily="18" charset="0"/>
                <a:cs typeface="Arial" pitchFamily="34" charset="0"/>
              </a:rPr>
              <a:t>pido para largas distancias. Resulta imprescindible para env</a:t>
            </a:r>
            <a:r>
              <a:rPr kumimoji="0" lang="es-CO" sz="2400" b="0" i="0" u="none" strike="noStrike" cap="none" normalizeH="0" baseline="0" dirty="0" smtClean="0">
                <a:ln>
                  <a:noFill/>
                </a:ln>
                <a:effectLst/>
                <a:latin typeface="Calibri"/>
                <a:ea typeface="Times New Roman" pitchFamily="18" charset="0"/>
                <a:cs typeface="Arial" pitchFamily="34" charset="0"/>
              </a:rPr>
              <a:t>í</a:t>
            </a:r>
            <a:r>
              <a:rPr kumimoji="0" lang="es-CO" sz="2400" b="0" i="0" u="none" strike="noStrike" cap="none" normalizeH="0" baseline="0" dirty="0" smtClean="0">
                <a:ln>
                  <a:noFill/>
                </a:ln>
                <a:effectLst/>
                <a:latin typeface="Arial" pitchFamily="34" charset="0"/>
                <a:ea typeface="Times New Roman" pitchFamily="18" charset="0"/>
                <a:cs typeface="Arial" pitchFamily="34" charset="0"/>
              </a:rPr>
              <a:t>os urgentes, de mercanc</a:t>
            </a:r>
            <a:r>
              <a:rPr kumimoji="0" lang="es-CO" sz="2400" b="0" i="0" u="none" strike="noStrike" cap="none" normalizeH="0" baseline="0" dirty="0" smtClean="0">
                <a:ln>
                  <a:noFill/>
                </a:ln>
                <a:effectLst/>
                <a:latin typeface="Calibri"/>
                <a:ea typeface="Times New Roman" pitchFamily="18" charset="0"/>
                <a:cs typeface="Arial" pitchFamily="34" charset="0"/>
              </a:rPr>
              <a:t>í</a:t>
            </a:r>
            <a:r>
              <a:rPr kumimoji="0" lang="es-CO" sz="2400" b="0" i="0" u="none" strike="noStrike" cap="none" normalizeH="0" baseline="0" dirty="0" smtClean="0">
                <a:ln>
                  <a:noFill/>
                </a:ln>
                <a:effectLst/>
                <a:latin typeface="Arial" pitchFamily="34" charset="0"/>
                <a:ea typeface="Times New Roman" pitchFamily="18" charset="0"/>
                <a:cs typeface="Arial" pitchFamily="34" charset="0"/>
              </a:rPr>
              <a:t>as perecederas o de alto valor monetario.</a:t>
            </a:r>
            <a:endParaRPr kumimoji="0" lang="es-CO" sz="24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s-CO" sz="2400" b="1" i="0" u="none" strike="noStrike" cap="none" normalizeH="0" baseline="0" dirty="0" smtClean="0">
                <a:ln>
                  <a:noFill/>
                </a:ln>
                <a:effectLst/>
                <a:latin typeface="Arial" pitchFamily="34" charset="0"/>
                <a:ea typeface="Times New Roman" pitchFamily="18" charset="0"/>
                <a:cs typeface="Arial" pitchFamily="34" charset="0"/>
              </a:rPr>
              <a:t>Seguridad</a:t>
            </a:r>
            <a:r>
              <a:rPr kumimoji="0" lang="es-CO" sz="2400" b="0" i="0" u="none" strike="noStrike" cap="none" normalizeH="0" baseline="0" dirty="0" smtClean="0">
                <a:ln>
                  <a:noFill/>
                </a:ln>
                <a:effectLst/>
                <a:latin typeface="Arial" pitchFamily="34" charset="0"/>
                <a:ea typeface="Times New Roman" pitchFamily="18" charset="0"/>
                <a:cs typeface="Arial" pitchFamily="34" charset="0"/>
              </a:rPr>
              <a:t>: es el medio de transporte con menor siniestralidad.</a:t>
            </a:r>
            <a:endParaRPr kumimoji="0" lang="es-CO" sz="24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s-CO" sz="2400" b="1" i="0" u="none" strike="noStrike" cap="none" normalizeH="0" baseline="0" dirty="0" smtClean="0">
                <a:ln>
                  <a:noFill/>
                </a:ln>
                <a:effectLst/>
                <a:latin typeface="Arial" pitchFamily="34" charset="0"/>
                <a:ea typeface="Times New Roman" pitchFamily="18" charset="0"/>
                <a:cs typeface="Arial" pitchFamily="34" charset="0"/>
              </a:rPr>
              <a:t>Coste elevado</a:t>
            </a:r>
            <a:r>
              <a:rPr kumimoji="0" lang="es-CO" sz="2400" b="0" i="0" u="none" strike="noStrike" cap="none" normalizeH="0" baseline="0" dirty="0" smtClean="0">
                <a:ln>
                  <a:noFill/>
                </a:ln>
                <a:effectLst/>
                <a:latin typeface="Arial" pitchFamily="34" charset="0"/>
                <a:ea typeface="Times New Roman" pitchFamily="18" charset="0"/>
                <a:cs typeface="Arial" pitchFamily="34" charset="0"/>
              </a:rPr>
              <a:t>: tambi</a:t>
            </a:r>
            <a:r>
              <a:rPr kumimoji="0" lang="es-CO" sz="2400" b="0" i="0" u="none" strike="noStrike" cap="none" normalizeH="0" baseline="0" dirty="0" smtClean="0">
                <a:ln>
                  <a:noFill/>
                </a:ln>
                <a:effectLst/>
                <a:latin typeface="Calibri"/>
                <a:ea typeface="Times New Roman" pitchFamily="18" charset="0"/>
                <a:cs typeface="Arial" pitchFamily="34" charset="0"/>
              </a:rPr>
              <a:t>é</a:t>
            </a:r>
            <a:r>
              <a:rPr kumimoji="0" lang="es-CO" sz="2400" b="0" i="0" u="none" strike="noStrike" cap="none" normalizeH="0" baseline="0" dirty="0" smtClean="0">
                <a:ln>
                  <a:noFill/>
                </a:ln>
                <a:effectLst/>
                <a:latin typeface="Arial" pitchFamily="34" charset="0"/>
                <a:ea typeface="Times New Roman" pitchFamily="18" charset="0"/>
                <a:cs typeface="Arial" pitchFamily="34" charset="0"/>
              </a:rPr>
              <a:t>n resulta el m</a:t>
            </a:r>
            <a:r>
              <a:rPr kumimoji="0" lang="es-CO" sz="2400" b="0" i="0" u="none" strike="noStrike" cap="none" normalizeH="0" baseline="0" dirty="0" smtClean="0">
                <a:ln>
                  <a:noFill/>
                </a:ln>
                <a:effectLst/>
                <a:latin typeface="Calibri"/>
                <a:ea typeface="Times New Roman" pitchFamily="18" charset="0"/>
                <a:cs typeface="Arial" pitchFamily="34" charset="0"/>
              </a:rPr>
              <a:t>á</a:t>
            </a:r>
            <a:r>
              <a:rPr kumimoji="0" lang="es-CO" sz="2400" b="0" i="0" u="none" strike="noStrike" cap="none" normalizeH="0" baseline="0" dirty="0" smtClean="0">
                <a:ln>
                  <a:noFill/>
                </a:ln>
                <a:effectLst/>
                <a:latin typeface="Arial" pitchFamily="34" charset="0"/>
                <a:ea typeface="Times New Roman" pitchFamily="18" charset="0"/>
                <a:cs typeface="Arial" pitchFamily="34" charset="0"/>
              </a:rPr>
              <a:t>s costoso por</a:t>
            </a:r>
            <a:r>
              <a:rPr kumimoji="0" lang="es-CO" sz="2400" b="0" i="0" u="none" strike="noStrike" cap="none" normalizeH="0" baseline="0" dirty="0" smtClean="0">
                <a:ln>
                  <a:noFill/>
                </a:ln>
                <a:effectLst/>
                <a:latin typeface="Calibri"/>
                <a:ea typeface="Times New Roman" pitchFamily="18" charset="0"/>
                <a:cs typeface="Arial" pitchFamily="34" charset="0"/>
              </a:rPr>
              <a:t> </a:t>
            </a:r>
            <a:r>
              <a:rPr kumimoji="0" lang="es-CO" sz="2400" b="0" i="0" u="none" strike="noStrike" cap="none" normalizeH="0" baseline="0" dirty="0" smtClean="0">
                <a:ln>
                  <a:noFill/>
                </a:ln>
                <a:effectLst/>
                <a:latin typeface="Arial" pitchFamily="34" charset="0"/>
                <a:ea typeface="Times New Roman" pitchFamily="18" charset="0"/>
                <a:cs typeface="Arial" pitchFamily="34" charset="0"/>
              </a:rPr>
              <a:t>kg</a:t>
            </a:r>
            <a:r>
              <a:rPr kumimoji="0" lang="es-CO" sz="2400" b="0" i="0" u="none" strike="noStrike" cap="none" normalizeH="0" baseline="0" dirty="0" smtClean="0">
                <a:ln>
                  <a:noFill/>
                </a:ln>
                <a:effectLst/>
                <a:latin typeface="Calibri"/>
                <a:ea typeface="Times New Roman" pitchFamily="18" charset="0"/>
                <a:cs typeface="Arial" pitchFamily="34" charset="0"/>
              </a:rPr>
              <a:t> </a:t>
            </a:r>
            <a:r>
              <a:rPr kumimoji="0" lang="es-CO" sz="2400" b="0" i="0" u="none" strike="noStrike" cap="none" normalizeH="0" baseline="0" dirty="0" smtClean="0">
                <a:ln>
                  <a:noFill/>
                </a:ln>
                <a:effectLst/>
                <a:latin typeface="Arial" pitchFamily="34" charset="0"/>
                <a:ea typeface="Times New Roman" pitchFamily="18" charset="0"/>
                <a:cs typeface="Arial" pitchFamily="34" charset="0"/>
              </a:rPr>
              <a:t>o</a:t>
            </a:r>
            <a:r>
              <a:rPr kumimoji="0" lang="es-CO" sz="2400" b="0" i="0" u="none" strike="noStrike" cap="none" normalizeH="0" baseline="0" dirty="0" smtClean="0">
                <a:ln>
                  <a:noFill/>
                </a:ln>
                <a:effectLst/>
                <a:latin typeface="Calibri"/>
                <a:ea typeface="Times New Roman" pitchFamily="18" charset="0"/>
                <a:cs typeface="Arial" pitchFamily="34" charset="0"/>
              </a:rPr>
              <a:t> </a:t>
            </a:r>
            <a:r>
              <a:rPr kumimoji="0" lang="es-CO" sz="2400" b="0" i="0" u="none" strike="noStrike" cap="none" normalizeH="0" baseline="0" dirty="0" smtClean="0">
                <a:ln>
                  <a:noFill/>
                </a:ln>
                <a:effectLst/>
                <a:latin typeface="Arial" pitchFamily="34" charset="0"/>
                <a:ea typeface="Times New Roman" pitchFamily="18" charset="0"/>
                <a:cs typeface="Arial" pitchFamily="34" charset="0"/>
              </a:rPr>
              <a:t>m</a:t>
            </a:r>
            <a:r>
              <a:rPr kumimoji="0" lang="es-CO" sz="2400" b="0" i="0" u="none" strike="noStrike" cap="none" normalizeH="0" baseline="30000" dirty="0" smtClean="0">
                <a:ln>
                  <a:noFill/>
                </a:ln>
                <a:effectLst/>
                <a:latin typeface="Arial" pitchFamily="34" charset="0"/>
                <a:ea typeface="Times New Roman" pitchFamily="18" charset="0"/>
                <a:cs typeface="Arial" pitchFamily="34" charset="0"/>
              </a:rPr>
              <a:t>3</a:t>
            </a:r>
            <a:r>
              <a:rPr kumimoji="0" lang="es-CO" sz="2400" b="0" i="0" u="none" strike="noStrike" cap="none" normalizeH="0" baseline="0" dirty="0" smtClean="0">
                <a:ln>
                  <a:noFill/>
                </a:ln>
                <a:effectLst/>
                <a:latin typeface="Calibri"/>
                <a:ea typeface="Times New Roman" pitchFamily="18" charset="0"/>
                <a:cs typeface="Arial" pitchFamily="34" charset="0"/>
              </a:rPr>
              <a:t> </a:t>
            </a:r>
            <a:r>
              <a:rPr kumimoji="0" lang="es-CO" sz="2400" b="0" i="0" u="none" strike="noStrike" cap="none" normalizeH="0" baseline="0" dirty="0" smtClean="0">
                <a:ln>
                  <a:noFill/>
                </a:ln>
                <a:effectLst/>
                <a:latin typeface="Arial" pitchFamily="34" charset="0"/>
                <a:ea typeface="Times New Roman" pitchFamily="18" charset="0"/>
                <a:cs typeface="Arial" pitchFamily="34" charset="0"/>
              </a:rPr>
              <a:t>transportado de todos los medios de transporte.</a:t>
            </a:r>
            <a:endParaRPr kumimoji="0" lang="es-CO" sz="24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s-CO" sz="2400" b="1" i="0" u="none" strike="noStrike" cap="none" normalizeH="0" baseline="0" dirty="0" smtClean="0">
                <a:ln>
                  <a:noFill/>
                </a:ln>
                <a:effectLst/>
                <a:latin typeface="Arial" pitchFamily="34" charset="0"/>
                <a:ea typeface="Times New Roman" pitchFamily="18" charset="0"/>
                <a:cs typeface="Arial" pitchFamily="34" charset="0"/>
              </a:rPr>
              <a:t>Carga limitada</a:t>
            </a:r>
            <a:r>
              <a:rPr kumimoji="0" lang="es-CO" sz="2400" b="0" i="0" u="none" strike="noStrike" cap="none" normalizeH="0" baseline="0" dirty="0" smtClean="0">
                <a:ln>
                  <a:noFill/>
                </a:ln>
                <a:effectLst/>
                <a:latin typeface="Arial" pitchFamily="34" charset="0"/>
                <a:ea typeface="Times New Roman" pitchFamily="18" charset="0"/>
                <a:cs typeface="Arial" pitchFamily="34" charset="0"/>
              </a:rPr>
              <a:t>: debido a la capacidad de carga por peso o por volumen del avi</a:t>
            </a:r>
            <a:r>
              <a:rPr kumimoji="0" lang="es-CO" sz="2400" b="0" i="0" u="none" strike="noStrike" cap="none" normalizeH="0" baseline="0" dirty="0" smtClean="0">
                <a:ln>
                  <a:noFill/>
                </a:ln>
                <a:effectLst/>
                <a:latin typeface="Calibri"/>
                <a:ea typeface="Times New Roman" pitchFamily="18" charset="0"/>
                <a:cs typeface="Arial" pitchFamily="34" charset="0"/>
              </a:rPr>
              <a:t>ó</a:t>
            </a:r>
            <a:r>
              <a:rPr kumimoji="0" lang="es-CO" sz="2400" b="0" i="0" u="none" strike="noStrike" cap="none" normalizeH="0" baseline="0" dirty="0" smtClean="0">
                <a:ln>
                  <a:noFill/>
                </a:ln>
                <a:effectLst/>
                <a:latin typeface="Arial" pitchFamily="34" charset="0"/>
                <a:ea typeface="Times New Roman" pitchFamily="18" charset="0"/>
                <a:cs typeface="Arial" pitchFamily="34" charset="0"/>
              </a:rPr>
              <a:t>n y las medidas de las puertas y accesos.</a:t>
            </a:r>
            <a:endParaRPr kumimoji="0" lang="es-CO" sz="2400" b="0" i="0" u="none" strike="noStrike" cap="none" normalizeH="0" baseline="0" dirty="0" smtClean="0">
              <a:ln>
                <a:noFill/>
              </a:ln>
              <a:effectLst/>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6" name="Picture 1"/>
          <p:cNvPicPr>
            <a:picLocks noChangeAspect="1" noChangeArrowheads="1"/>
          </p:cNvPicPr>
          <p:nvPr/>
        </p:nvPicPr>
        <p:blipFill>
          <a:blip r:embed="rId3" cstate="print"/>
          <a:srcRect/>
          <a:stretch>
            <a:fillRect/>
          </a:stretch>
        </p:blipFill>
        <p:spPr bwMode="auto">
          <a:xfrm>
            <a:off x="0" y="0"/>
            <a:ext cx="9153525" cy="6858000"/>
          </a:xfrm>
          <a:prstGeom prst="rect">
            <a:avLst/>
          </a:prstGeom>
          <a:noFill/>
          <a:ln w="9525">
            <a:noFill/>
            <a:miter lim="800000"/>
            <a:headEnd/>
            <a:tailEnd/>
          </a:ln>
        </p:spPr>
      </p:pic>
      <p:sp>
        <p:nvSpPr>
          <p:cNvPr id="9" name="8 Rectángulo"/>
          <p:cNvSpPr/>
          <p:nvPr/>
        </p:nvSpPr>
        <p:spPr>
          <a:xfrm>
            <a:off x="0" y="2060848"/>
            <a:ext cx="9144000" cy="1754326"/>
          </a:xfrm>
          <a:prstGeom prst="rect">
            <a:avLst/>
          </a:prstGeom>
          <a:noFill/>
          <a:scene3d>
            <a:camera prst="orthographicFront">
              <a:rot lat="0" lon="0" rev="0"/>
            </a:camera>
            <a:lightRig rig="contrasting" dir="t">
              <a:rot lat="0" lon="0" rev="4500000"/>
            </a:lightRig>
          </a:scene3d>
          <a:sp3d>
            <a:bevelT w="139700" prst="cross"/>
          </a:sp3d>
        </p:spPr>
        <p:txBody>
          <a:bodyPr wrap="square" lIns="91440" tIns="45720" rIns="91440" bIns="45720">
            <a:spAutoFit/>
            <a:sp3d contourW="6350" prstMaterial="metal">
              <a:bevelT w="127000" h="31750" prst="relaxedInset"/>
              <a:contourClr>
                <a:schemeClr val="accent1">
                  <a:shade val="75000"/>
                </a:schemeClr>
              </a:contourClr>
            </a:sp3d>
          </a:bodyPr>
          <a:lstStyle/>
          <a:p>
            <a:pPr algn="ctr"/>
            <a:r>
              <a:rPr lang="es-CO" sz="5400" b="1" i="1" cap="all" spc="0" dirty="0">
                <a:ln w="0"/>
                <a:solidFill>
                  <a:schemeClr val="tx2"/>
                </a:solidFill>
                <a:effectLst>
                  <a:reflection blurRad="12700" stA="50000" endPos="50000" dist="5000" dir="5400000" sy="-100000" rotWithShape="0"/>
                </a:effectLst>
              </a:rPr>
              <a:t>Tipos de carros de </a:t>
            </a:r>
            <a:endParaRPr lang="es-CO" sz="5400" b="1" i="1" cap="all" spc="0" dirty="0" smtClean="0">
              <a:ln w="0"/>
              <a:solidFill>
                <a:schemeClr val="tx2"/>
              </a:solidFill>
              <a:effectLst>
                <a:reflection blurRad="12700" stA="50000" endPos="50000" dist="5000" dir="5400000" sy="-100000" rotWithShape="0"/>
              </a:effectLst>
            </a:endParaRPr>
          </a:p>
          <a:p>
            <a:pPr algn="ctr"/>
            <a:r>
              <a:rPr lang="es-CO" sz="5400" b="1" i="1" cap="all" spc="0" dirty="0" smtClean="0">
                <a:ln w="0"/>
                <a:solidFill>
                  <a:schemeClr val="tx2"/>
                </a:solidFill>
                <a:effectLst>
                  <a:reflection blurRad="12700" stA="50000" endPos="50000" dist="5000" dir="5400000" sy="-100000" rotWithShape="0"/>
                </a:effectLst>
              </a:rPr>
              <a:t>carga </a:t>
            </a:r>
            <a:r>
              <a:rPr lang="es-CO" sz="5400" b="1" i="1" cap="all" spc="0" dirty="0">
                <a:ln w="0"/>
                <a:solidFill>
                  <a:schemeClr val="tx2"/>
                </a:solidFill>
                <a:effectLst>
                  <a:reflection blurRad="12700" stA="50000" endPos="50000" dist="5000" dir="5400000" sy="-100000" rotWithShape="0"/>
                </a:effectLst>
              </a:rPr>
              <a:t>ferroviaria</a:t>
            </a:r>
          </a:p>
        </p:txBody>
      </p:sp>
    </p:spTree>
  </p:cSld>
  <p:clrMapOvr>
    <a:overrideClrMapping bg1="dk1" tx1="lt1" bg2="dk2" tx2="lt2" accent1="accent1" accent2="accent2" accent3="accent3" accent4="accent4" accent5="accent5" accent6="accent6" hlink="hlink" folHlink="folHlink"/>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0"/>
                                        <p:tgtEl>
                                          <p:spTgt spid="6"/>
                                        </p:tgtEl>
                                      </p:cBhvr>
                                    </p:animEffect>
                                  </p:childTnLst>
                                </p:cTn>
                              </p:par>
                            </p:childTnLst>
                          </p:cTn>
                        </p:par>
                        <p:par>
                          <p:cTn id="8" fill="hold">
                            <p:stCondLst>
                              <p:cond delay="50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0"/>
                                        <p:tgtEl>
                                          <p:spTgt spid="9"/>
                                        </p:tgtEl>
                                      </p:cBhvr>
                                    </p:animEffect>
                                    <p:anim calcmode="lin" valueType="num">
                                      <p:cBhvr>
                                        <p:cTn id="12" dur="5000" fill="hold"/>
                                        <p:tgtEl>
                                          <p:spTgt spid="9"/>
                                        </p:tgtEl>
                                        <p:attrNameLst>
                                          <p:attrName>ppt_x</p:attrName>
                                        </p:attrNameLst>
                                      </p:cBhvr>
                                      <p:tavLst>
                                        <p:tav tm="0">
                                          <p:val>
                                            <p:strVal val="#ppt_x"/>
                                          </p:val>
                                        </p:tav>
                                        <p:tav tm="100000">
                                          <p:val>
                                            <p:strVal val="#ppt_x"/>
                                          </p:val>
                                        </p:tav>
                                      </p:tavLst>
                                    </p:anim>
                                    <p:anim calcmode="lin" valueType="num">
                                      <p:cBhvr>
                                        <p:cTn id="13" dur="5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24577" name="Picture 1"/>
          <p:cNvPicPr>
            <a:picLocks noChangeAspect="1" noChangeArrowheads="1"/>
          </p:cNvPicPr>
          <p:nvPr/>
        </p:nvPicPr>
        <p:blipFill>
          <a:blip r:embed="rId3" cstate="print"/>
          <a:srcRect/>
          <a:stretch>
            <a:fillRect/>
          </a:stretch>
        </p:blipFill>
        <p:spPr bwMode="auto">
          <a:xfrm>
            <a:off x="-9525" y="0"/>
            <a:ext cx="9153525" cy="6858000"/>
          </a:xfrm>
          <a:prstGeom prst="rect">
            <a:avLst/>
          </a:prstGeom>
          <a:ln>
            <a:noFill/>
          </a:ln>
          <a:effectLst>
            <a:outerShdw blurRad="292100" dist="139700" dir="2700000" algn="tl" rotWithShape="0">
              <a:srgbClr val="333333">
                <a:alpha val="65000"/>
              </a:srgbClr>
            </a:outerShdw>
          </a:effectLst>
        </p:spPr>
      </p:pic>
      <p:sp>
        <p:nvSpPr>
          <p:cNvPr id="5" name="4 Rectángulo"/>
          <p:cNvSpPr/>
          <p:nvPr/>
        </p:nvSpPr>
        <p:spPr>
          <a:xfrm>
            <a:off x="2699792" y="764704"/>
            <a:ext cx="3563220"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s-CO" sz="5400" b="1" cap="all" dirty="0">
                <a:ln w="0"/>
                <a:solidFill>
                  <a:schemeClr val="tx2"/>
                </a:solidFill>
                <a:effectLst>
                  <a:reflection blurRad="12700" stA="50000" endPos="50000" dist="5000" dir="5400000" sy="-100000" rotWithShape="0"/>
                </a:effectLst>
              </a:rPr>
              <a:t>Furgón 50</a:t>
            </a:r>
          </a:p>
        </p:txBody>
      </p:sp>
      <p:pic>
        <p:nvPicPr>
          <p:cNvPr id="6" name="5 Imagen" descr="Furgón 50"/>
          <p:cNvPicPr/>
          <p:nvPr/>
        </p:nvPicPr>
        <p:blipFill>
          <a:blip r:embed="rId4" cstate="print"/>
          <a:srcRect/>
          <a:stretch>
            <a:fillRect/>
          </a:stretch>
        </p:blipFill>
        <p:spPr bwMode="auto">
          <a:xfrm>
            <a:off x="3491880" y="2636912"/>
            <a:ext cx="3312368" cy="1872208"/>
          </a:xfrm>
          <a:prstGeom prst="rect">
            <a:avLst/>
          </a:prstGeom>
          <a:ln>
            <a:noFill/>
          </a:ln>
          <a:effectLst>
            <a:softEdge rad="112500"/>
          </a:effectLst>
        </p:spPr>
      </p:pic>
      <p:sp>
        <p:nvSpPr>
          <p:cNvPr id="7" name="6 CuadroTexto"/>
          <p:cNvSpPr txBox="1"/>
          <p:nvPr/>
        </p:nvSpPr>
        <p:spPr>
          <a:xfrm>
            <a:off x="683568" y="2492896"/>
            <a:ext cx="2304256" cy="3416320"/>
          </a:xfrm>
          <a:prstGeom prst="rect">
            <a:avLst/>
          </a:prstGeom>
          <a:noFill/>
        </p:spPr>
        <p:txBody>
          <a:bodyPr wrap="square" rtlCol="0">
            <a:spAutoFit/>
          </a:bodyPr>
          <a:lstStyle/>
          <a:p>
            <a:pPr>
              <a:buClr>
                <a:schemeClr val="tx2">
                  <a:lumMod val="50000"/>
                </a:schemeClr>
              </a:buClr>
              <a:buFont typeface="Wingdings" pitchFamily="2" charset="2"/>
              <a:buChar char="Ø"/>
            </a:pPr>
            <a:r>
              <a:rPr lang="es-CO" dirty="0">
                <a:solidFill>
                  <a:schemeClr val="tx2">
                    <a:lumMod val="50000"/>
                  </a:schemeClr>
                </a:solidFill>
              </a:rPr>
              <a:t> </a:t>
            </a:r>
            <a:r>
              <a:rPr lang="es-CO" dirty="0" smtClean="0"/>
              <a:t>Se emplean </a:t>
            </a:r>
            <a:r>
              <a:rPr lang="es-CO" dirty="0"/>
              <a:t>para transportar </a:t>
            </a:r>
            <a:r>
              <a:rPr lang="es-CO" dirty="0" smtClean="0"/>
              <a:t>productos</a:t>
            </a:r>
          </a:p>
          <a:p>
            <a:pPr>
              <a:buClr>
                <a:schemeClr val="tx2">
                  <a:lumMod val="50000"/>
                </a:schemeClr>
              </a:buClr>
            </a:pPr>
            <a:r>
              <a:rPr lang="es-CO" dirty="0" smtClean="0"/>
              <a:t> </a:t>
            </a:r>
          </a:p>
          <a:p>
            <a:pPr>
              <a:buClr>
                <a:schemeClr val="tx2">
                  <a:lumMod val="50000"/>
                </a:schemeClr>
              </a:buClr>
              <a:buFont typeface="Wingdings" pitchFamily="2" charset="2"/>
              <a:buChar char="Ø"/>
            </a:pPr>
            <a:r>
              <a:rPr lang="es-CO" dirty="0" smtClean="0"/>
              <a:t>Transportar </a:t>
            </a:r>
            <a:r>
              <a:rPr lang="es-CO" dirty="0"/>
              <a:t>carga frágil </a:t>
            </a:r>
            <a:endParaRPr lang="es-CO" dirty="0" smtClean="0"/>
          </a:p>
          <a:p>
            <a:pPr>
              <a:buClr>
                <a:schemeClr val="tx2">
                  <a:lumMod val="50000"/>
                </a:schemeClr>
              </a:buClr>
            </a:pPr>
            <a:endParaRPr lang="es-CO" dirty="0" smtClean="0"/>
          </a:p>
          <a:p>
            <a:pPr>
              <a:buClr>
                <a:schemeClr val="tx2">
                  <a:lumMod val="50000"/>
                </a:schemeClr>
              </a:buClr>
              <a:buFont typeface="Wingdings" pitchFamily="2" charset="2"/>
              <a:buChar char="Ø"/>
            </a:pPr>
            <a:r>
              <a:rPr lang="es-CO" dirty="0" smtClean="0"/>
              <a:t>Componentes electrónicos</a:t>
            </a:r>
            <a:endParaRPr lang="es-CO" dirty="0"/>
          </a:p>
          <a:p>
            <a:pPr>
              <a:buClr>
                <a:schemeClr val="tx2">
                  <a:lumMod val="50000"/>
                </a:schemeClr>
              </a:buClr>
            </a:pPr>
            <a:endParaRPr lang="es-CO" dirty="0" smtClean="0"/>
          </a:p>
          <a:p>
            <a:pPr>
              <a:buClr>
                <a:schemeClr val="tx2">
                  <a:lumMod val="50000"/>
                </a:schemeClr>
              </a:buClr>
              <a:buFont typeface="Wingdings" pitchFamily="2" charset="2"/>
              <a:buChar char="Ø"/>
            </a:pPr>
            <a:r>
              <a:rPr lang="es-CO" dirty="0" smtClean="0"/>
              <a:t>Movimientos </a:t>
            </a:r>
            <a:r>
              <a:rPr lang="es-CO" dirty="0"/>
              <a:t>bruscos.</a:t>
            </a:r>
          </a:p>
          <a:p>
            <a:pPr>
              <a:buClr>
                <a:schemeClr val="tx2">
                  <a:lumMod val="50000"/>
                </a:schemeClr>
              </a:buClr>
              <a:buFont typeface="Wingdings" pitchFamily="2" charset="2"/>
              <a:buChar char="Ø"/>
            </a:pPr>
            <a:endParaRPr lang="es-CO" dirty="0">
              <a:solidFill>
                <a:schemeClr val="tx2">
                  <a:lumMod val="75000"/>
                </a:schemeClr>
              </a:solidFill>
            </a:endParaRPr>
          </a:p>
        </p:txBody>
      </p:sp>
      <p:sp>
        <p:nvSpPr>
          <p:cNvPr id="24578" name="Rectangle 2"/>
          <p:cNvSpPr>
            <a:spLocks noChangeArrowheads="1"/>
          </p:cNvSpPr>
          <p:nvPr/>
        </p:nvSpPr>
        <p:spPr bwMode="auto">
          <a:xfrm>
            <a:off x="0" y="1700808"/>
            <a:ext cx="889248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Longitud:</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50' 60"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Longitud con coples:</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58' 5 1/2.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Altura: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17' 0"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Capacidad cúbica: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6,197 ft</a:t>
            </a:r>
            <a:r>
              <a:rPr kumimoji="0" lang="es-CO" sz="1600" b="0" i="0" u="none" strike="noStrike" cap="none" normalizeH="0" baseline="30000" dirty="0" smtClean="0">
                <a:ln>
                  <a:noFill/>
                </a:ln>
                <a:solidFill>
                  <a:schemeClr val="tx2">
                    <a:lumMod val="75000"/>
                  </a:schemeClr>
                </a:solidFill>
                <a:effectLst/>
                <a:latin typeface="Comic Sans MS" pitchFamily="66" charset="0"/>
                <a:ea typeface="Times New Roman" pitchFamily="18" charset="0"/>
                <a:cs typeface="Arial" pitchFamily="34" charset="0"/>
              </a:rPr>
              <a:t>3</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Peso neto sin carga: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75,000lb</a:t>
            </a:r>
            <a:endParaRPr kumimoji="0" lang="es-CO" sz="1600" b="0" i="0" u="none" strike="noStrike" cap="none" normalizeH="0" baseline="0" dirty="0" smtClean="0">
              <a:ln>
                <a:noFill/>
              </a:ln>
              <a:solidFill>
                <a:schemeClr val="tx2">
                  <a:lumMod val="75000"/>
                </a:schemeClr>
              </a:solidFill>
              <a:effectLst/>
              <a:latin typeface="Comic Sans MS" pitchFamily="66" charset="0"/>
              <a:cs typeface="Arial" pitchFamily="34" charset="0"/>
            </a:endParaRPr>
          </a:p>
        </p:txBody>
      </p:sp>
      <p:pic>
        <p:nvPicPr>
          <p:cNvPr id="24580" name="Picture 4" descr="http://www.ferromex.com.mx/servi/images/Furgon50.jpg"/>
          <p:cNvPicPr>
            <a:picLocks noChangeAspect="1" noChangeArrowheads="1"/>
          </p:cNvPicPr>
          <p:nvPr/>
        </p:nvPicPr>
        <p:blipFill>
          <a:blip r:embed="rId5" cstate="print"/>
          <a:srcRect/>
          <a:stretch>
            <a:fillRect/>
          </a:stretch>
        </p:blipFill>
        <p:spPr bwMode="auto">
          <a:xfrm>
            <a:off x="4572000" y="4653136"/>
            <a:ext cx="3816424" cy="1779577"/>
          </a:xfrm>
          <a:prstGeom prst="rect">
            <a:avLst/>
          </a:prstGeom>
          <a:ln>
            <a:noFill/>
          </a:ln>
          <a:effectLst>
            <a:softEdge rad="112500"/>
          </a:effectLst>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0" fill="hold"/>
                                        <p:tgtEl>
                                          <p:spTgt spid="5"/>
                                        </p:tgtEl>
                                        <p:attrNameLst>
                                          <p:attrName>ppt_w</p:attrName>
                                        </p:attrNameLst>
                                      </p:cBhvr>
                                      <p:tavLst>
                                        <p:tav tm="0">
                                          <p:val>
                                            <p:strVal val="#ppt_w*0.70"/>
                                          </p:val>
                                        </p:tav>
                                        <p:tav tm="100000">
                                          <p:val>
                                            <p:strVal val="#ppt_w"/>
                                          </p:val>
                                        </p:tav>
                                      </p:tavLst>
                                    </p:anim>
                                    <p:anim calcmode="lin" valueType="num">
                                      <p:cBhvr>
                                        <p:cTn id="8" dur="5000" fill="hold"/>
                                        <p:tgtEl>
                                          <p:spTgt spid="5"/>
                                        </p:tgtEl>
                                        <p:attrNameLst>
                                          <p:attrName>ppt_h</p:attrName>
                                        </p:attrNameLst>
                                      </p:cBhvr>
                                      <p:tavLst>
                                        <p:tav tm="0">
                                          <p:val>
                                            <p:strVal val="#ppt_h"/>
                                          </p:val>
                                        </p:tav>
                                        <p:tav tm="100000">
                                          <p:val>
                                            <p:strVal val="#ppt_h"/>
                                          </p:val>
                                        </p:tav>
                                      </p:tavLst>
                                    </p:anim>
                                    <p:animEffect transition="in" filter="fade">
                                      <p:cBhvr>
                                        <p:cTn id="9" dur="5000"/>
                                        <p:tgtEl>
                                          <p:spTgt spid="5"/>
                                        </p:tgtEl>
                                      </p:cBhvr>
                                    </p:animEffect>
                                  </p:childTnLst>
                                </p:cTn>
                              </p:par>
                            </p:childTnLst>
                          </p:cTn>
                        </p:par>
                        <p:par>
                          <p:cTn id="10" fill="hold">
                            <p:stCondLst>
                              <p:cond delay="5000"/>
                            </p:stCondLst>
                            <p:childTnLst>
                              <p:par>
                                <p:cTn id="11" presetID="8" presetClass="emph" presetSubtype="0" fill="hold" grpId="1" nodeType="afterEffect">
                                  <p:stCondLst>
                                    <p:cond delay="0"/>
                                  </p:stCondLst>
                                  <p:childTnLst>
                                    <p:animRot by="21600000">
                                      <p:cBhvr>
                                        <p:cTn id="12" dur="5000" fill="hold"/>
                                        <p:tgtEl>
                                          <p:spTgt spid="5"/>
                                        </p:tgtEl>
                                        <p:attrNameLst>
                                          <p:attrName>r</p:attrName>
                                        </p:attrNameLst>
                                      </p:cBhvr>
                                    </p:animRot>
                                  </p:childTnLst>
                                </p:cTn>
                              </p:par>
                            </p:childTnLst>
                          </p:cTn>
                        </p:par>
                        <p:par>
                          <p:cTn id="13" fill="hold">
                            <p:stCondLst>
                              <p:cond delay="10000"/>
                            </p:stCondLst>
                            <p:childTnLst>
                              <p:par>
                                <p:cTn id="14" presetID="34"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from="(-#ppt_w/2)" to="(#ppt_x)" calcmode="lin" valueType="num">
                                      <p:cBhvr>
                                        <p:cTn id="16" dur="1800" fill="hold">
                                          <p:stCondLst>
                                            <p:cond delay="0"/>
                                          </p:stCondLst>
                                        </p:cTn>
                                        <p:tgtEl>
                                          <p:spTgt spid="6"/>
                                        </p:tgtEl>
                                        <p:attrNameLst>
                                          <p:attrName>ppt_x</p:attrName>
                                        </p:attrNameLst>
                                      </p:cBhvr>
                                    </p:anim>
                                    <p:anim from="0" to="-1.0" calcmode="lin" valueType="num">
                                      <p:cBhvr>
                                        <p:cTn id="17" dur="600" decel="50000" autoRev="1" fill="hold">
                                          <p:stCondLst>
                                            <p:cond delay="1800"/>
                                          </p:stCondLst>
                                        </p:cTn>
                                        <p:tgtEl>
                                          <p:spTgt spid="6"/>
                                        </p:tgtEl>
                                        <p:attrNameLst>
                                          <p:attrName>xshear</p:attrName>
                                        </p:attrNameLst>
                                      </p:cBhvr>
                                    </p:anim>
                                    <p:animScale>
                                      <p:cBhvr>
                                        <p:cTn id="18" dur="600" decel="100000" autoRev="1" fill="hold">
                                          <p:stCondLst>
                                            <p:cond delay="1800"/>
                                          </p:stCondLst>
                                        </p:cTn>
                                        <p:tgtEl>
                                          <p:spTgt spid="6"/>
                                        </p:tgtEl>
                                      </p:cBhvr>
                                      <p:from x="100000" y="100000"/>
                                      <p:to x="80000" y="100000"/>
                                    </p:animScale>
                                    <p:anim by="(#ppt_h/3+#ppt_w*0.1)" calcmode="lin" valueType="num">
                                      <p:cBhvr additive="sum">
                                        <p:cTn id="19" dur="600" decel="100000" autoRev="1" fill="hold">
                                          <p:stCondLst>
                                            <p:cond delay="1800"/>
                                          </p:stCondLst>
                                        </p:cTn>
                                        <p:tgtEl>
                                          <p:spTgt spid="6"/>
                                        </p:tgtEl>
                                        <p:attrNameLst>
                                          <p:attrName>ppt_x</p:attrName>
                                        </p:attrNameLst>
                                      </p:cBhvr>
                                    </p:anim>
                                  </p:childTnLst>
                                </p:cTn>
                              </p:par>
                            </p:childTnLst>
                          </p:cTn>
                        </p:par>
                        <p:par>
                          <p:cTn id="20" fill="hold">
                            <p:stCondLst>
                              <p:cond delay="13000"/>
                            </p:stCondLst>
                            <p:childTnLst>
                              <p:par>
                                <p:cTn id="21" presetID="14" presetClass="entr" presetSubtype="10" fill="hold" nodeType="afterEffect">
                                  <p:stCondLst>
                                    <p:cond delay="0"/>
                                  </p:stCondLst>
                                  <p:childTnLst>
                                    <p:set>
                                      <p:cBhvr>
                                        <p:cTn id="22" dur="1" fill="hold">
                                          <p:stCondLst>
                                            <p:cond delay="0"/>
                                          </p:stCondLst>
                                        </p:cTn>
                                        <p:tgtEl>
                                          <p:spTgt spid="24580"/>
                                        </p:tgtEl>
                                        <p:attrNameLst>
                                          <p:attrName>style.visibility</p:attrName>
                                        </p:attrNameLst>
                                      </p:cBhvr>
                                      <p:to>
                                        <p:strVal val="visible"/>
                                      </p:to>
                                    </p:set>
                                    <p:animEffect transition="in" filter="randombar(horizontal)">
                                      <p:cBhvr>
                                        <p:cTn id="23" dur="5000"/>
                                        <p:tgtEl>
                                          <p:spTgt spid="24580"/>
                                        </p:tgtEl>
                                      </p:cBhvr>
                                    </p:animEffect>
                                  </p:childTnLst>
                                </p:cTn>
                              </p:par>
                            </p:childTnLst>
                          </p:cTn>
                        </p:par>
                        <p:par>
                          <p:cTn id="24" fill="hold">
                            <p:stCondLst>
                              <p:cond delay="18000"/>
                            </p:stCondLst>
                            <p:childTnLst>
                              <p:par>
                                <p:cTn id="25" presetID="26"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870">
                                          <p:stCondLst>
                                            <p:cond delay="0"/>
                                          </p:stCondLst>
                                        </p:cTn>
                                        <p:tgtEl>
                                          <p:spTgt spid="7"/>
                                        </p:tgtEl>
                                      </p:cBhvr>
                                    </p:animEffect>
                                    <p:anim calcmode="lin" valueType="num">
                                      <p:cBhvr>
                                        <p:cTn id="28" dur="2733"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9" dur="996"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30" dur="996" tmFilter="0, 0; 0.125,0.2665; 0.25,0.4; 0.375,0.465; 0.5,0.5;  0.625,0.535; 0.75,0.6; 0.875,0.7335; 1,1">
                                          <p:stCondLst>
                                            <p:cond delay="996"/>
                                          </p:stCondLst>
                                        </p:cTn>
                                        <p:tgtEl>
                                          <p:spTgt spid="7"/>
                                        </p:tgtEl>
                                        <p:attrNameLst>
                                          <p:attrName>ppt_y</p:attrName>
                                        </p:attrNameLst>
                                      </p:cBhvr>
                                      <p:tavLst>
                                        <p:tav tm="0" fmla="#ppt_y-sin(pi*$)/9">
                                          <p:val>
                                            <p:fltVal val="0"/>
                                          </p:val>
                                        </p:tav>
                                        <p:tav tm="100000">
                                          <p:val>
                                            <p:fltVal val="1"/>
                                          </p:val>
                                        </p:tav>
                                      </p:tavLst>
                                    </p:anim>
                                    <p:anim calcmode="lin" valueType="num">
                                      <p:cBhvr>
                                        <p:cTn id="31" dur="498" tmFilter="0, 0; 0.125,0.2665; 0.25,0.4; 0.375,0.465; 0.5,0.5;  0.625,0.535; 0.75,0.6; 0.875,0.7335; 1,1">
                                          <p:stCondLst>
                                            <p:cond delay="1986"/>
                                          </p:stCondLst>
                                        </p:cTn>
                                        <p:tgtEl>
                                          <p:spTgt spid="7"/>
                                        </p:tgtEl>
                                        <p:attrNameLst>
                                          <p:attrName>ppt_y</p:attrName>
                                        </p:attrNameLst>
                                      </p:cBhvr>
                                      <p:tavLst>
                                        <p:tav tm="0" fmla="#ppt_y-sin(pi*$)/27">
                                          <p:val>
                                            <p:fltVal val="0"/>
                                          </p:val>
                                        </p:tav>
                                        <p:tav tm="100000">
                                          <p:val>
                                            <p:fltVal val="1"/>
                                          </p:val>
                                        </p:tav>
                                      </p:tavLst>
                                    </p:anim>
                                    <p:anim calcmode="lin" valueType="num">
                                      <p:cBhvr>
                                        <p:cTn id="32" dur="246" tmFilter="0, 0; 0.125,0.2665; 0.25,0.4; 0.375,0.465; 0.5,0.5;  0.625,0.535; 0.75,0.6; 0.875,0.7335; 1,1">
                                          <p:stCondLst>
                                            <p:cond delay="2484"/>
                                          </p:stCondLst>
                                        </p:cTn>
                                        <p:tgtEl>
                                          <p:spTgt spid="7"/>
                                        </p:tgtEl>
                                        <p:attrNameLst>
                                          <p:attrName>ppt_y</p:attrName>
                                        </p:attrNameLst>
                                      </p:cBhvr>
                                      <p:tavLst>
                                        <p:tav tm="0" fmla="#ppt_y-sin(pi*$)/81">
                                          <p:val>
                                            <p:fltVal val="0"/>
                                          </p:val>
                                        </p:tav>
                                        <p:tav tm="100000">
                                          <p:val>
                                            <p:fltVal val="1"/>
                                          </p:val>
                                        </p:tav>
                                      </p:tavLst>
                                    </p:anim>
                                    <p:animScale>
                                      <p:cBhvr>
                                        <p:cTn id="33" dur="39">
                                          <p:stCondLst>
                                            <p:cond delay="975"/>
                                          </p:stCondLst>
                                        </p:cTn>
                                        <p:tgtEl>
                                          <p:spTgt spid="7"/>
                                        </p:tgtEl>
                                      </p:cBhvr>
                                      <p:to x="100000" y="60000"/>
                                    </p:animScale>
                                    <p:animScale>
                                      <p:cBhvr>
                                        <p:cTn id="34" dur="249" decel="50000">
                                          <p:stCondLst>
                                            <p:cond delay="1014"/>
                                          </p:stCondLst>
                                        </p:cTn>
                                        <p:tgtEl>
                                          <p:spTgt spid="7"/>
                                        </p:tgtEl>
                                      </p:cBhvr>
                                      <p:to x="100000" y="100000"/>
                                    </p:animScale>
                                    <p:animScale>
                                      <p:cBhvr>
                                        <p:cTn id="35" dur="39">
                                          <p:stCondLst>
                                            <p:cond delay="1968"/>
                                          </p:stCondLst>
                                        </p:cTn>
                                        <p:tgtEl>
                                          <p:spTgt spid="7"/>
                                        </p:tgtEl>
                                      </p:cBhvr>
                                      <p:to x="100000" y="80000"/>
                                    </p:animScale>
                                    <p:animScale>
                                      <p:cBhvr>
                                        <p:cTn id="36" dur="249" decel="50000">
                                          <p:stCondLst>
                                            <p:cond delay="2007"/>
                                          </p:stCondLst>
                                        </p:cTn>
                                        <p:tgtEl>
                                          <p:spTgt spid="7"/>
                                        </p:tgtEl>
                                      </p:cBhvr>
                                      <p:to x="100000" y="100000"/>
                                    </p:animScale>
                                    <p:animScale>
                                      <p:cBhvr>
                                        <p:cTn id="37" dur="39">
                                          <p:stCondLst>
                                            <p:cond delay="2463"/>
                                          </p:stCondLst>
                                        </p:cTn>
                                        <p:tgtEl>
                                          <p:spTgt spid="7"/>
                                        </p:tgtEl>
                                      </p:cBhvr>
                                      <p:to x="100000" y="90000"/>
                                    </p:animScale>
                                    <p:animScale>
                                      <p:cBhvr>
                                        <p:cTn id="38" dur="249" decel="50000">
                                          <p:stCondLst>
                                            <p:cond delay="2502"/>
                                          </p:stCondLst>
                                        </p:cTn>
                                        <p:tgtEl>
                                          <p:spTgt spid="7"/>
                                        </p:tgtEl>
                                      </p:cBhvr>
                                      <p:to x="100000" y="100000"/>
                                    </p:animScale>
                                    <p:animScale>
                                      <p:cBhvr>
                                        <p:cTn id="39" dur="39">
                                          <p:stCondLst>
                                            <p:cond delay="2712"/>
                                          </p:stCondLst>
                                        </p:cTn>
                                        <p:tgtEl>
                                          <p:spTgt spid="7"/>
                                        </p:tgtEl>
                                      </p:cBhvr>
                                      <p:to x="100000" y="95000"/>
                                    </p:animScale>
                                    <p:animScale>
                                      <p:cBhvr>
                                        <p:cTn id="40" dur="249" decel="50000">
                                          <p:stCondLst>
                                            <p:cond delay="2751"/>
                                          </p:stCondLst>
                                        </p:cTn>
                                        <p:tgtEl>
                                          <p:spTgt spid="7"/>
                                        </p:tgtEl>
                                      </p:cBhvr>
                                      <p:to x="100000" y="100000"/>
                                    </p:animScale>
                                  </p:childTnLst>
                                </p:cTn>
                              </p:par>
                            </p:childTnLst>
                          </p:cTn>
                        </p:par>
                        <p:par>
                          <p:cTn id="41" fill="hold">
                            <p:stCondLst>
                              <p:cond delay="21000"/>
                            </p:stCondLst>
                            <p:childTnLst>
                              <p:par>
                                <p:cTn id="42" presetID="6" presetClass="entr" presetSubtype="16" fill="hold" grpId="0" nodeType="afterEffect">
                                  <p:stCondLst>
                                    <p:cond delay="0"/>
                                  </p:stCondLst>
                                  <p:childTnLst>
                                    <p:set>
                                      <p:cBhvr>
                                        <p:cTn id="43" dur="1" fill="hold">
                                          <p:stCondLst>
                                            <p:cond delay="0"/>
                                          </p:stCondLst>
                                        </p:cTn>
                                        <p:tgtEl>
                                          <p:spTgt spid="24578"/>
                                        </p:tgtEl>
                                        <p:attrNameLst>
                                          <p:attrName>style.visibility</p:attrName>
                                        </p:attrNameLst>
                                      </p:cBhvr>
                                      <p:to>
                                        <p:strVal val="visible"/>
                                      </p:to>
                                    </p:set>
                                    <p:animEffect transition="in" filter="circle(in)">
                                      <p:cBhvr>
                                        <p:cTn id="44" dur="5000"/>
                                        <p:tgtEl>
                                          <p:spTgt spid="24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7" grpId="0"/>
      <p:bldP spid="2457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lstStyle/>
          <a:p>
            <a:endParaRPr lang="es-CO"/>
          </a:p>
        </p:txBody>
      </p:sp>
      <p:pic>
        <p:nvPicPr>
          <p:cNvPr id="4" name="Picture 1"/>
          <p:cNvPicPr>
            <a:picLocks noChangeAspect="1" noChangeArrowheads="1"/>
          </p:cNvPicPr>
          <p:nvPr/>
        </p:nvPicPr>
        <p:blipFill>
          <a:blip r:embed="rId2" cstate="print"/>
          <a:srcRect/>
          <a:stretch>
            <a:fillRect/>
          </a:stretch>
        </p:blipFill>
        <p:spPr bwMode="auto">
          <a:xfrm>
            <a:off x="0" y="0"/>
            <a:ext cx="9153525" cy="6858000"/>
          </a:xfrm>
          <a:prstGeom prst="rect">
            <a:avLst/>
          </a:prstGeom>
          <a:noFill/>
          <a:ln w="9525">
            <a:noFill/>
            <a:miter lim="800000"/>
            <a:headEnd/>
            <a:tailEnd/>
          </a:ln>
        </p:spPr>
      </p:pic>
      <p:sp>
        <p:nvSpPr>
          <p:cNvPr id="5" name="4 Rectángulo"/>
          <p:cNvSpPr/>
          <p:nvPr/>
        </p:nvSpPr>
        <p:spPr>
          <a:xfrm>
            <a:off x="2699792" y="764704"/>
            <a:ext cx="3563220"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s-CO" sz="5400" b="1" cap="all" dirty="0">
                <a:ln w="0"/>
                <a:solidFill>
                  <a:schemeClr val="tx2"/>
                </a:solidFill>
                <a:effectLst>
                  <a:reflection blurRad="12700" stA="50000" endPos="50000" dist="5000" dir="5400000" sy="-100000" rotWithShape="0"/>
                </a:effectLst>
              </a:rPr>
              <a:t>Furgón </a:t>
            </a:r>
            <a:r>
              <a:rPr lang="es-CO" sz="5400" b="1" cap="all" dirty="0" smtClean="0">
                <a:ln w="0"/>
                <a:solidFill>
                  <a:schemeClr val="tx2"/>
                </a:solidFill>
                <a:effectLst>
                  <a:reflection blurRad="12700" stA="50000" endPos="50000" dist="5000" dir="5400000" sy="-100000" rotWithShape="0"/>
                </a:effectLst>
              </a:rPr>
              <a:t>60</a:t>
            </a:r>
            <a:endParaRPr lang="es-CO" sz="5400" b="1" cap="all" dirty="0">
              <a:ln w="0"/>
              <a:solidFill>
                <a:schemeClr val="tx2"/>
              </a:solidFill>
              <a:effectLst>
                <a:reflection blurRad="12700" stA="50000" endPos="50000" dist="5000" dir="5400000" sy="-100000" rotWithShape="0"/>
              </a:effectLst>
            </a:endParaRPr>
          </a:p>
        </p:txBody>
      </p:sp>
      <p:pic>
        <p:nvPicPr>
          <p:cNvPr id="6" name="5 Imagen" descr="Furgón 60"/>
          <p:cNvPicPr/>
          <p:nvPr/>
        </p:nvPicPr>
        <p:blipFill>
          <a:blip r:embed="rId3" cstate="print"/>
          <a:srcRect/>
          <a:stretch>
            <a:fillRect/>
          </a:stretch>
        </p:blipFill>
        <p:spPr bwMode="auto">
          <a:xfrm rot="21068567">
            <a:off x="85579" y="2955769"/>
            <a:ext cx="3312368" cy="1368152"/>
          </a:xfrm>
          <a:prstGeom prst="rect">
            <a:avLst/>
          </a:prstGeom>
          <a:ln>
            <a:noFill/>
          </a:ln>
          <a:effectLst>
            <a:softEdge rad="112500"/>
          </a:effectLst>
        </p:spPr>
      </p:pic>
      <p:sp>
        <p:nvSpPr>
          <p:cNvPr id="7" name="6 CuadroTexto"/>
          <p:cNvSpPr txBox="1"/>
          <p:nvPr/>
        </p:nvSpPr>
        <p:spPr>
          <a:xfrm>
            <a:off x="5940152" y="3356992"/>
            <a:ext cx="2304256" cy="1200329"/>
          </a:xfrm>
          <a:prstGeom prst="rect">
            <a:avLst/>
          </a:prstGeom>
          <a:noFill/>
        </p:spPr>
        <p:txBody>
          <a:bodyPr wrap="square" rtlCol="0">
            <a:spAutoFit/>
          </a:bodyPr>
          <a:lstStyle/>
          <a:p>
            <a:pPr>
              <a:buClr>
                <a:schemeClr val="tx2">
                  <a:lumMod val="50000"/>
                </a:schemeClr>
              </a:buClr>
              <a:buFont typeface="Wingdings" pitchFamily="2" charset="2"/>
              <a:buChar char="Ø"/>
            </a:pPr>
            <a:r>
              <a:rPr lang="es-CO" dirty="0"/>
              <a:t>Existen </a:t>
            </a:r>
            <a:r>
              <a:rPr lang="es-CO" dirty="0" smtClean="0"/>
              <a:t>variaciones</a:t>
            </a:r>
          </a:p>
          <a:p>
            <a:pPr>
              <a:buClr>
                <a:schemeClr val="tx2">
                  <a:lumMod val="50000"/>
                </a:schemeClr>
              </a:buClr>
            </a:pPr>
            <a:r>
              <a:rPr lang="es-CO" dirty="0" smtClean="0"/>
              <a:t> </a:t>
            </a:r>
          </a:p>
          <a:p>
            <a:pPr>
              <a:buClr>
                <a:schemeClr val="tx2">
                  <a:lumMod val="50000"/>
                </a:schemeClr>
              </a:buClr>
              <a:buFont typeface="Wingdings" pitchFamily="2" charset="2"/>
              <a:buChar char="Ø"/>
            </a:pPr>
            <a:r>
              <a:rPr lang="es-CO" dirty="0"/>
              <a:t>control de </a:t>
            </a:r>
            <a:r>
              <a:rPr lang="es-CO" dirty="0" smtClean="0"/>
              <a:t>clima</a:t>
            </a:r>
          </a:p>
          <a:p>
            <a:pPr>
              <a:buClr>
                <a:schemeClr val="tx2">
                  <a:lumMod val="50000"/>
                </a:schemeClr>
              </a:buClr>
            </a:pPr>
            <a:endParaRPr lang="es-CO" dirty="0">
              <a:solidFill>
                <a:schemeClr val="tx2">
                  <a:lumMod val="75000"/>
                </a:schemeClr>
              </a:solidFill>
            </a:endParaRPr>
          </a:p>
        </p:txBody>
      </p:sp>
      <p:sp>
        <p:nvSpPr>
          <p:cNvPr id="23553" name="Rectangle 1"/>
          <p:cNvSpPr>
            <a:spLocks noChangeArrowheads="1"/>
          </p:cNvSpPr>
          <p:nvPr/>
        </p:nvSpPr>
        <p:spPr bwMode="auto">
          <a:xfrm>
            <a:off x="0" y="1772816"/>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Longitud:</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60' 9 3/4.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Longitud con coples:</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66' 1 1/2.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Altura: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17' 0"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Capacidad cúbica: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7,598 ft</a:t>
            </a:r>
            <a:r>
              <a:rPr kumimoji="0" lang="es-CO" sz="1600" b="0" i="0" u="none" strike="noStrike" cap="none" normalizeH="0" baseline="30000" dirty="0" smtClean="0">
                <a:ln>
                  <a:noFill/>
                </a:ln>
                <a:solidFill>
                  <a:schemeClr val="tx2">
                    <a:lumMod val="75000"/>
                  </a:schemeClr>
                </a:solidFill>
                <a:effectLst/>
                <a:latin typeface="Comic Sans MS" pitchFamily="66" charset="0"/>
                <a:ea typeface="Times New Roman" pitchFamily="18" charset="0"/>
                <a:cs typeface="Arial" pitchFamily="34" charset="0"/>
              </a:rPr>
              <a:t>3</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Peso neto sin carga: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83,200lb</a:t>
            </a:r>
            <a:endParaRPr kumimoji="0" lang="es-CO" sz="1600" b="0" i="0" u="none" strike="noStrike" cap="none" normalizeH="0" baseline="0" dirty="0" smtClean="0">
              <a:ln>
                <a:noFill/>
              </a:ln>
              <a:solidFill>
                <a:schemeClr val="tx2">
                  <a:lumMod val="75000"/>
                </a:schemeClr>
              </a:solidFill>
              <a:effectLst/>
              <a:latin typeface="Comic Sans MS" pitchFamily="66" charset="0"/>
              <a:cs typeface="Arial" pitchFamily="34" charset="0"/>
            </a:endParaRPr>
          </a:p>
        </p:txBody>
      </p:sp>
      <p:pic>
        <p:nvPicPr>
          <p:cNvPr id="23555" name="Picture 3" descr="http://www.ferromex.com.mx/servi/images/Furgon60.jpg"/>
          <p:cNvPicPr>
            <a:picLocks noChangeAspect="1" noChangeArrowheads="1"/>
          </p:cNvPicPr>
          <p:nvPr/>
        </p:nvPicPr>
        <p:blipFill>
          <a:blip r:embed="rId4" cstate="print"/>
          <a:srcRect/>
          <a:stretch>
            <a:fillRect/>
          </a:stretch>
        </p:blipFill>
        <p:spPr bwMode="auto">
          <a:xfrm rot="317968">
            <a:off x="1920288" y="4374346"/>
            <a:ext cx="3410744" cy="198960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0"/>
                                        <p:tgtEl>
                                          <p:spTgt spid="5"/>
                                        </p:tgtEl>
                                      </p:cBhvr>
                                    </p:animEffect>
                                  </p:childTnLst>
                                </p:cTn>
                              </p:par>
                            </p:childTnLst>
                          </p:cTn>
                        </p:par>
                        <p:par>
                          <p:cTn id="8" fill="hold">
                            <p:stCondLst>
                              <p:cond delay="5000"/>
                            </p:stCondLst>
                            <p:childTnLst>
                              <p:par>
                                <p:cTn id="9" presetID="26" presetClass="emph" presetSubtype="0" fill="hold" nodeType="afterEffect">
                                  <p:stCondLst>
                                    <p:cond delay="0"/>
                                  </p:stCondLst>
                                  <p:childTnLst>
                                    <p:animEffect transition="out" filter="fade">
                                      <p:cBhvr>
                                        <p:cTn id="10" dur="3000" tmFilter="0, 0; .2, .5; .8, .5; 1, 0"/>
                                        <p:tgtEl>
                                          <p:spTgt spid="6"/>
                                        </p:tgtEl>
                                      </p:cBhvr>
                                    </p:animEffect>
                                    <p:animScale>
                                      <p:cBhvr>
                                        <p:cTn id="11" dur="1500" autoRev="1" fill="hold"/>
                                        <p:tgtEl>
                                          <p:spTgt spid="6"/>
                                        </p:tgtEl>
                                      </p:cBhvr>
                                      <p:by x="105000" y="105000"/>
                                    </p:animScale>
                                  </p:childTnLst>
                                </p:cTn>
                              </p:par>
                            </p:childTnLst>
                          </p:cTn>
                        </p:par>
                        <p:par>
                          <p:cTn id="12" fill="hold">
                            <p:stCondLst>
                              <p:cond delay="8000"/>
                            </p:stCondLst>
                            <p:childTnLst>
                              <p:par>
                                <p:cTn id="13" presetID="33" presetClass="emph" presetSubtype="0" fill="remove" nodeType="afterEffect">
                                  <p:stCondLst>
                                    <p:cond delay="0"/>
                                  </p:stCondLst>
                                  <p:childTnLst>
                                    <p:animClr clrSpc="rgb">
                                      <p:cBhvr override="childStyle">
                                        <p:cTn id="14" dur="2500" accel="50000" autoRev="1" fill="hold" tmFilter="0, 0; .33333, 1; 1, 1">
                                          <p:stCondLst>
                                            <p:cond delay="0"/>
                                          </p:stCondLst>
                                        </p:cTn>
                                        <p:tgtEl>
                                          <p:spTgt spid="23555"/>
                                        </p:tgtEl>
                                        <p:attrNameLst>
                                          <p:attrName>style.color</p:attrName>
                                        </p:attrNameLst>
                                      </p:cBhvr>
                                      <p:to>
                                        <a:schemeClr val="accent2"/>
                                      </p:to>
                                    </p:animClr>
                                    <p:animClr clrSpc="rgb">
                                      <p:cBhvr>
                                        <p:cTn id="15" dur="2500" accel="50000" autoRev="1" fill="hold" tmFilter="0, 0; .33333, 1; 1, 1">
                                          <p:stCondLst>
                                            <p:cond delay="0"/>
                                          </p:stCondLst>
                                        </p:cTn>
                                        <p:tgtEl>
                                          <p:spTgt spid="23555"/>
                                        </p:tgtEl>
                                        <p:attrNameLst>
                                          <p:attrName>fillcolor</p:attrName>
                                        </p:attrNameLst>
                                      </p:cBhvr>
                                      <p:to>
                                        <a:schemeClr val="accent2"/>
                                      </p:to>
                                    </p:animClr>
                                    <p:set>
                                      <p:cBhvr>
                                        <p:cTn id="16" dur="5000" fill="hold"/>
                                        <p:tgtEl>
                                          <p:spTgt spid="23555"/>
                                        </p:tgtEl>
                                        <p:attrNameLst>
                                          <p:attrName>fill.type</p:attrName>
                                        </p:attrNameLst>
                                      </p:cBhvr>
                                      <p:to>
                                        <p:strVal val="solid"/>
                                      </p:to>
                                    </p:set>
                                    <p:set>
                                      <p:cBhvr>
                                        <p:cTn id="17" dur="5000" fill="hold"/>
                                        <p:tgtEl>
                                          <p:spTgt spid="23555"/>
                                        </p:tgtEl>
                                        <p:attrNameLst>
                                          <p:attrName>fill.on</p:attrName>
                                        </p:attrNameLst>
                                      </p:cBhvr>
                                      <p:to>
                                        <p:strVal val="true"/>
                                      </p:to>
                                    </p:set>
                                    <p:animScale>
                                      <p:cBhvr>
                                        <p:cTn id="18" dur="2500" accel="50000" autoRev="1" fill="hold" tmFilter="0, 0; .33333, 1; 1, 1">
                                          <p:stCondLst>
                                            <p:cond delay="0"/>
                                          </p:stCondLst>
                                        </p:cTn>
                                        <p:tgtEl>
                                          <p:spTgt spid="23555"/>
                                        </p:tgtEl>
                                      </p:cBhvr>
                                      <p:from x="100000" y="100000"/>
                                      <p:to x="100000" y="140000"/>
                                    </p:animScale>
                                  </p:childTnLst>
                                </p:cTn>
                              </p:par>
                            </p:childTnLst>
                          </p:cTn>
                        </p:par>
                        <p:par>
                          <p:cTn id="19" fill="hold">
                            <p:stCondLst>
                              <p:cond delay="13000"/>
                            </p:stCondLst>
                            <p:childTnLst>
                              <p:par>
                                <p:cTn id="20" presetID="6"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5000"/>
                                        <p:tgtEl>
                                          <p:spTgt spid="7"/>
                                        </p:tgtEl>
                                      </p:cBhvr>
                                    </p:animEffect>
                                  </p:childTnLst>
                                </p:cTn>
                              </p:par>
                            </p:childTnLst>
                          </p:cTn>
                        </p:par>
                        <p:par>
                          <p:cTn id="23" fill="hold">
                            <p:stCondLst>
                              <p:cond delay="18000"/>
                            </p:stCondLst>
                            <p:childTnLst>
                              <p:par>
                                <p:cTn id="24" presetID="5" presetClass="entr" presetSubtype="10" fill="hold" grpId="0" nodeType="afterEffect">
                                  <p:stCondLst>
                                    <p:cond delay="0"/>
                                  </p:stCondLst>
                                  <p:childTnLst>
                                    <p:set>
                                      <p:cBhvr>
                                        <p:cTn id="25" dur="1" fill="hold">
                                          <p:stCondLst>
                                            <p:cond delay="0"/>
                                          </p:stCondLst>
                                        </p:cTn>
                                        <p:tgtEl>
                                          <p:spTgt spid="23553"/>
                                        </p:tgtEl>
                                        <p:attrNameLst>
                                          <p:attrName>style.visibility</p:attrName>
                                        </p:attrNameLst>
                                      </p:cBhvr>
                                      <p:to>
                                        <p:strVal val="visible"/>
                                      </p:to>
                                    </p:set>
                                    <p:animEffect transition="in" filter="checkerboard(across)">
                                      <p:cBhvr>
                                        <p:cTn id="26" dur="5000"/>
                                        <p:tgtEl>
                                          <p:spTgt spid="235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2355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lstStyle/>
          <a:p>
            <a:endParaRPr lang="es-CO"/>
          </a:p>
        </p:txBody>
      </p:sp>
      <p:pic>
        <p:nvPicPr>
          <p:cNvPr id="4" name="Picture 1"/>
          <p:cNvPicPr>
            <a:picLocks noChangeAspect="1" noChangeArrowheads="1"/>
          </p:cNvPicPr>
          <p:nvPr/>
        </p:nvPicPr>
        <p:blipFill>
          <a:blip r:embed="rId2" cstate="print"/>
          <a:srcRect/>
          <a:stretch>
            <a:fillRect/>
          </a:stretch>
        </p:blipFill>
        <p:spPr bwMode="auto">
          <a:xfrm>
            <a:off x="0" y="0"/>
            <a:ext cx="9153525" cy="6858000"/>
          </a:xfrm>
          <a:prstGeom prst="rect">
            <a:avLst/>
          </a:prstGeom>
          <a:noFill/>
          <a:ln w="9525">
            <a:noFill/>
            <a:miter lim="800000"/>
            <a:headEnd/>
            <a:tailEnd/>
          </a:ln>
        </p:spPr>
      </p:pic>
      <p:sp>
        <p:nvSpPr>
          <p:cNvPr id="5" name="4 Rectángulo"/>
          <p:cNvSpPr/>
          <p:nvPr/>
        </p:nvSpPr>
        <p:spPr>
          <a:xfrm>
            <a:off x="2699792" y="764704"/>
            <a:ext cx="3167855"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s-CO" sz="5400" b="1" cap="all" dirty="0" smtClean="0">
                <a:ln w="0"/>
                <a:solidFill>
                  <a:schemeClr val="tx2"/>
                </a:solidFill>
                <a:effectLst>
                  <a:reflection blurRad="12700" stA="50000" endPos="50000" dist="5000" dir="5400000" sy="-100000" rotWithShape="0"/>
                </a:effectLst>
              </a:rPr>
              <a:t>GÓNDOLA</a:t>
            </a:r>
            <a:endParaRPr lang="es-CO" sz="5400" b="1" cap="all" dirty="0">
              <a:ln w="0"/>
              <a:solidFill>
                <a:schemeClr val="tx2"/>
              </a:solidFill>
              <a:effectLst>
                <a:reflection blurRad="12700" stA="50000" endPos="50000" dist="5000" dir="5400000" sy="-100000" rotWithShape="0"/>
              </a:effectLst>
            </a:endParaRPr>
          </a:p>
        </p:txBody>
      </p:sp>
      <p:sp>
        <p:nvSpPr>
          <p:cNvPr id="22529" name="Rectangle 1"/>
          <p:cNvSpPr>
            <a:spLocks noChangeArrowheads="1"/>
          </p:cNvSpPr>
          <p:nvPr/>
        </p:nvSpPr>
        <p:spPr bwMode="auto">
          <a:xfrm>
            <a:off x="0" y="1412776"/>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a:t>
            </a:r>
            <a:endParaRPr kumimoji="0" lang="es-CO" sz="1600" b="0" i="0" u="none" strike="noStrike" cap="none" normalizeH="0" baseline="0" dirty="0" smtClean="0">
              <a:ln>
                <a:noFill/>
              </a:ln>
              <a:solidFill>
                <a:schemeClr val="tx2">
                  <a:lumMod val="75000"/>
                </a:schemeClr>
              </a:solidFill>
              <a:effectLst/>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Longitud:</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64' 4 .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Longitud con coples:</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8' 11 1/2"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Altura: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9' 0"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Capacidad cúbica: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3,242 ft</a:t>
            </a:r>
            <a:r>
              <a:rPr kumimoji="0" lang="es-CO" sz="1600" b="0" i="0" u="none" strike="noStrike" cap="none" normalizeH="0" baseline="30000" dirty="0" smtClean="0">
                <a:ln>
                  <a:noFill/>
                </a:ln>
                <a:solidFill>
                  <a:schemeClr val="tx2">
                    <a:lumMod val="75000"/>
                  </a:schemeClr>
                </a:solidFill>
                <a:effectLst/>
                <a:latin typeface="Comic Sans MS" pitchFamily="66" charset="0"/>
                <a:ea typeface="Times New Roman" pitchFamily="18" charset="0"/>
                <a:cs typeface="Arial" pitchFamily="34" charset="0"/>
              </a:rPr>
              <a:t>3</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Peso neto sin carga: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72,000lb</a:t>
            </a:r>
            <a:endParaRPr kumimoji="0" lang="es-CO" sz="1600" b="0" i="0" u="none" strike="noStrike" cap="none" normalizeH="0" baseline="0" dirty="0" smtClean="0">
              <a:ln>
                <a:noFill/>
              </a:ln>
              <a:solidFill>
                <a:schemeClr val="tx2">
                  <a:lumMod val="75000"/>
                </a:schemeClr>
              </a:solidFill>
              <a:effectLst/>
              <a:latin typeface="Comic Sans MS" pitchFamily="66" charset="0"/>
              <a:cs typeface="Arial" pitchFamily="34" charset="0"/>
            </a:endParaRPr>
          </a:p>
        </p:txBody>
      </p:sp>
      <p:pic>
        <p:nvPicPr>
          <p:cNvPr id="8" name="7 Imagen" descr="Góndola"/>
          <p:cNvPicPr/>
          <p:nvPr/>
        </p:nvPicPr>
        <p:blipFill>
          <a:blip r:embed="rId3" cstate="print"/>
          <a:srcRect/>
          <a:stretch>
            <a:fillRect/>
          </a:stretch>
        </p:blipFill>
        <p:spPr bwMode="auto">
          <a:xfrm>
            <a:off x="3635896" y="2564904"/>
            <a:ext cx="3497302" cy="1656184"/>
          </a:xfrm>
          <a:prstGeom prst="rect">
            <a:avLst/>
          </a:prstGeom>
          <a:ln>
            <a:noFill/>
          </a:ln>
          <a:effectLst>
            <a:softEdge rad="112500"/>
          </a:effectLst>
        </p:spPr>
      </p:pic>
      <p:pic>
        <p:nvPicPr>
          <p:cNvPr id="22531" name="Picture 3" descr="http://www.ferromex.com.mx/servi/images/gondola.jpg"/>
          <p:cNvPicPr>
            <a:picLocks noChangeAspect="1" noChangeArrowheads="1"/>
          </p:cNvPicPr>
          <p:nvPr/>
        </p:nvPicPr>
        <p:blipFill>
          <a:blip r:embed="rId4" cstate="print"/>
          <a:srcRect/>
          <a:stretch>
            <a:fillRect/>
          </a:stretch>
        </p:blipFill>
        <p:spPr bwMode="auto">
          <a:xfrm>
            <a:off x="5733256" y="4077072"/>
            <a:ext cx="3410744" cy="1989601"/>
          </a:xfrm>
          <a:prstGeom prst="rect">
            <a:avLst/>
          </a:prstGeom>
          <a:ln>
            <a:noFill/>
          </a:ln>
          <a:effectLst>
            <a:softEdge rad="112500"/>
          </a:effectLst>
        </p:spPr>
      </p:pic>
      <p:sp>
        <p:nvSpPr>
          <p:cNvPr id="10" name="9 CuadroTexto"/>
          <p:cNvSpPr txBox="1"/>
          <p:nvPr/>
        </p:nvSpPr>
        <p:spPr>
          <a:xfrm>
            <a:off x="683568" y="2492896"/>
            <a:ext cx="2808312" cy="3416320"/>
          </a:xfrm>
          <a:prstGeom prst="rect">
            <a:avLst/>
          </a:prstGeom>
          <a:noFill/>
        </p:spPr>
        <p:txBody>
          <a:bodyPr wrap="square" rtlCol="0">
            <a:spAutoFit/>
          </a:bodyPr>
          <a:lstStyle/>
          <a:p>
            <a:pPr>
              <a:buClr>
                <a:schemeClr val="tx2">
                  <a:lumMod val="50000"/>
                </a:schemeClr>
              </a:buClr>
              <a:buFont typeface="Wingdings" pitchFamily="2" charset="2"/>
              <a:buChar char="Ø"/>
            </a:pPr>
            <a:r>
              <a:rPr lang="es-CO" dirty="0" smtClean="0"/>
              <a:t> Son </a:t>
            </a:r>
            <a:r>
              <a:rPr lang="es-CO" dirty="0"/>
              <a:t>carros descubiertos </a:t>
            </a:r>
            <a:endParaRPr lang="es-CO" dirty="0" smtClean="0"/>
          </a:p>
          <a:p>
            <a:pPr>
              <a:buClr>
                <a:schemeClr val="tx2">
                  <a:lumMod val="50000"/>
                </a:schemeClr>
              </a:buClr>
            </a:pPr>
            <a:endParaRPr lang="es-CO" dirty="0" smtClean="0"/>
          </a:p>
          <a:p>
            <a:pPr>
              <a:buClr>
                <a:schemeClr val="tx2">
                  <a:lumMod val="50000"/>
                </a:schemeClr>
              </a:buClr>
              <a:buFont typeface="Wingdings" pitchFamily="2" charset="2"/>
              <a:buChar char="Ø"/>
            </a:pPr>
            <a:r>
              <a:rPr lang="es-CO" dirty="0" smtClean="0"/>
              <a:t> Todo </a:t>
            </a:r>
            <a:r>
              <a:rPr lang="es-CO" dirty="0"/>
              <a:t>tipo de </a:t>
            </a:r>
            <a:r>
              <a:rPr lang="es-CO" dirty="0" smtClean="0"/>
              <a:t>material</a:t>
            </a:r>
          </a:p>
          <a:p>
            <a:pPr>
              <a:buClr>
                <a:schemeClr val="tx2">
                  <a:lumMod val="50000"/>
                </a:schemeClr>
              </a:buClr>
            </a:pPr>
            <a:endParaRPr lang="es-CO" dirty="0" smtClean="0"/>
          </a:p>
          <a:p>
            <a:pPr>
              <a:buClr>
                <a:schemeClr val="tx2">
                  <a:lumMod val="50000"/>
                </a:schemeClr>
              </a:buClr>
              <a:buFont typeface="Wingdings" pitchFamily="2" charset="2"/>
              <a:buChar char="Ø"/>
            </a:pPr>
            <a:r>
              <a:rPr lang="es-CO" dirty="0" smtClean="0"/>
              <a:t> No </a:t>
            </a:r>
            <a:r>
              <a:rPr lang="es-CO" dirty="0"/>
              <a:t>necesita protección contra el medio </a:t>
            </a:r>
            <a:r>
              <a:rPr lang="es-CO" dirty="0" smtClean="0"/>
              <a:t>ambiente</a:t>
            </a:r>
          </a:p>
          <a:p>
            <a:pPr>
              <a:buClr>
                <a:schemeClr val="tx2">
                  <a:lumMod val="50000"/>
                </a:schemeClr>
              </a:buClr>
            </a:pPr>
            <a:endParaRPr lang="es-CO" dirty="0" smtClean="0"/>
          </a:p>
          <a:p>
            <a:pPr>
              <a:buClr>
                <a:schemeClr val="tx2">
                  <a:lumMod val="50000"/>
                </a:schemeClr>
              </a:buClr>
              <a:buFont typeface="Wingdings" pitchFamily="2" charset="2"/>
              <a:buChar char="Ø"/>
            </a:pPr>
            <a:r>
              <a:rPr lang="es-CO" dirty="0"/>
              <a:t>facilitar la carga y </a:t>
            </a:r>
            <a:r>
              <a:rPr lang="es-CO" dirty="0" smtClean="0"/>
              <a:t>descarga</a:t>
            </a:r>
          </a:p>
          <a:p>
            <a:pPr>
              <a:buClr>
                <a:schemeClr val="tx2">
                  <a:lumMod val="50000"/>
                </a:schemeClr>
              </a:buClr>
            </a:pPr>
            <a:r>
              <a:rPr lang="es-CO" dirty="0" smtClean="0"/>
              <a:t> </a:t>
            </a:r>
          </a:p>
          <a:p>
            <a:pPr>
              <a:buClr>
                <a:schemeClr val="tx2">
                  <a:lumMod val="50000"/>
                </a:schemeClr>
              </a:buClr>
              <a:buFont typeface="Wingdings" pitchFamily="2" charset="2"/>
              <a:buChar char="Ø"/>
            </a:pPr>
            <a:r>
              <a:rPr lang="es-CO" dirty="0"/>
              <a:t>grúas de volteo de carros o magneto</a:t>
            </a:r>
            <a:endParaRPr lang="es-CO" dirty="0" smtClean="0">
              <a:solidFill>
                <a:schemeClr val="tx2">
                  <a:lumMod val="50000"/>
                </a:schemeClr>
              </a:solidFill>
            </a:endParaRPr>
          </a:p>
        </p:txBody>
      </p:sp>
      <p:pic>
        <p:nvPicPr>
          <p:cNvPr id="22533" name="Picture 5" descr="http://www.ferromex.com.mx/servi/images/GondCubierta.jpg"/>
          <p:cNvPicPr>
            <a:picLocks noChangeAspect="1" noChangeArrowheads="1"/>
          </p:cNvPicPr>
          <p:nvPr/>
        </p:nvPicPr>
        <p:blipFill>
          <a:blip r:embed="rId5" cstate="print"/>
          <a:srcRect/>
          <a:stretch>
            <a:fillRect/>
          </a:stretch>
        </p:blipFill>
        <p:spPr bwMode="auto">
          <a:xfrm>
            <a:off x="3491880" y="5445224"/>
            <a:ext cx="2079045" cy="121277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925" decel="100000"/>
                                        <p:tgtEl>
                                          <p:spTgt spid="5"/>
                                        </p:tgtEl>
                                      </p:cBhvr>
                                    </p:animEffect>
                                    <p:animScale>
                                      <p:cBhvr>
                                        <p:cTn id="8" dur="1925" decel="100000"/>
                                        <p:tgtEl>
                                          <p:spTgt spid="5"/>
                                        </p:tgtEl>
                                      </p:cBhvr>
                                      <p:from x="10000" y="10000"/>
                                      <p:to x="200000" y="450000"/>
                                    </p:animScale>
                                    <p:animScale>
                                      <p:cBhvr>
                                        <p:cTn id="9" dur="3075" accel="100000" fill="hold">
                                          <p:stCondLst>
                                            <p:cond delay="1925"/>
                                          </p:stCondLst>
                                        </p:cTn>
                                        <p:tgtEl>
                                          <p:spTgt spid="5"/>
                                        </p:tgtEl>
                                      </p:cBhvr>
                                      <p:from x="200000" y="450000"/>
                                      <p:to x="100000" y="100000"/>
                                    </p:animScale>
                                    <p:set>
                                      <p:cBhvr>
                                        <p:cTn id="10" dur="1925" fill="hold"/>
                                        <p:tgtEl>
                                          <p:spTgt spid="5"/>
                                        </p:tgtEl>
                                        <p:attrNameLst>
                                          <p:attrName>ppt_x</p:attrName>
                                        </p:attrNameLst>
                                      </p:cBhvr>
                                      <p:to>
                                        <p:strVal val="(0.5)"/>
                                      </p:to>
                                    </p:set>
                                    <p:anim from="(0.5)" to="(#ppt_x)" calcmode="lin" valueType="num">
                                      <p:cBhvr>
                                        <p:cTn id="11" dur="3075" accel="100000" fill="hold">
                                          <p:stCondLst>
                                            <p:cond delay="1925"/>
                                          </p:stCondLst>
                                        </p:cTn>
                                        <p:tgtEl>
                                          <p:spTgt spid="5"/>
                                        </p:tgtEl>
                                        <p:attrNameLst>
                                          <p:attrName>ppt_x</p:attrName>
                                        </p:attrNameLst>
                                      </p:cBhvr>
                                    </p:anim>
                                    <p:set>
                                      <p:cBhvr>
                                        <p:cTn id="12" dur="1925" fill="hold"/>
                                        <p:tgtEl>
                                          <p:spTgt spid="5"/>
                                        </p:tgtEl>
                                        <p:attrNameLst>
                                          <p:attrName>ppt_y</p:attrName>
                                        </p:attrNameLst>
                                      </p:cBhvr>
                                      <p:to>
                                        <p:strVal val="(#ppt_y+0.4)"/>
                                      </p:to>
                                    </p:set>
                                    <p:anim from="(#ppt_y+0.4)" to="(#ppt_y)" calcmode="lin" valueType="num">
                                      <p:cBhvr>
                                        <p:cTn id="13" dur="3075" accel="100000" fill="hold">
                                          <p:stCondLst>
                                            <p:cond delay="1925"/>
                                          </p:stCondLst>
                                        </p:cTn>
                                        <p:tgtEl>
                                          <p:spTgt spid="5"/>
                                        </p:tgtEl>
                                        <p:attrNameLst>
                                          <p:attrName>ppt_y</p:attrName>
                                        </p:attrNameLst>
                                      </p:cBhvr>
                                    </p:anim>
                                  </p:childTnLst>
                                </p:cTn>
                              </p:par>
                            </p:childTnLst>
                          </p:cTn>
                        </p:par>
                        <p:par>
                          <p:cTn id="14" fill="hold">
                            <p:stCondLst>
                              <p:cond delay="5000"/>
                            </p:stCondLst>
                            <p:childTnLst>
                              <p:par>
                                <p:cTn id="15" presetID="21" presetClass="entr" presetSubtype="4"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heel(4)">
                                      <p:cBhvr>
                                        <p:cTn id="17" dur="5000"/>
                                        <p:tgtEl>
                                          <p:spTgt spid="8"/>
                                        </p:tgtEl>
                                      </p:cBhvr>
                                    </p:animEffect>
                                  </p:childTnLst>
                                </p:cTn>
                              </p:par>
                            </p:childTnLst>
                          </p:cTn>
                        </p:par>
                        <p:par>
                          <p:cTn id="18" fill="hold">
                            <p:stCondLst>
                              <p:cond delay="10000"/>
                            </p:stCondLst>
                            <p:childTnLst>
                              <p:par>
                                <p:cTn id="19" presetID="35" presetClass="path" presetSubtype="0" accel="50000" decel="50000" fill="hold" nodeType="afterEffect">
                                  <p:stCondLst>
                                    <p:cond delay="0"/>
                                  </p:stCondLst>
                                  <p:childTnLst>
                                    <p:animMotion origin="layout" path="M 0.07934 0.00209 L -0.17066 0.00209 " pathEditMode="relative" rAng="0" ptsTypes="AA">
                                      <p:cBhvr>
                                        <p:cTn id="20" dur="5000" fill="hold"/>
                                        <p:tgtEl>
                                          <p:spTgt spid="22531"/>
                                        </p:tgtEl>
                                        <p:attrNameLst>
                                          <p:attrName>ppt_x</p:attrName>
                                          <p:attrName>ppt_y</p:attrName>
                                        </p:attrNameLst>
                                      </p:cBhvr>
                                      <p:rCtr x="-125" y="0"/>
                                    </p:animMotion>
                                  </p:childTnLst>
                                </p:cTn>
                              </p:par>
                            </p:childTnLst>
                          </p:cTn>
                        </p:par>
                        <p:par>
                          <p:cTn id="21" fill="hold">
                            <p:stCondLst>
                              <p:cond delay="15000"/>
                            </p:stCondLst>
                            <p:childTnLst>
                              <p:par>
                                <p:cTn id="22" presetID="14" presetClass="entr" presetSubtype="10" fill="hold" nodeType="afterEffect">
                                  <p:stCondLst>
                                    <p:cond delay="0"/>
                                  </p:stCondLst>
                                  <p:childTnLst>
                                    <p:set>
                                      <p:cBhvr>
                                        <p:cTn id="23" dur="1" fill="hold">
                                          <p:stCondLst>
                                            <p:cond delay="0"/>
                                          </p:stCondLst>
                                        </p:cTn>
                                        <p:tgtEl>
                                          <p:spTgt spid="22533"/>
                                        </p:tgtEl>
                                        <p:attrNameLst>
                                          <p:attrName>style.visibility</p:attrName>
                                        </p:attrNameLst>
                                      </p:cBhvr>
                                      <p:to>
                                        <p:strVal val="visible"/>
                                      </p:to>
                                    </p:set>
                                    <p:animEffect transition="in" filter="randombar(horizontal)">
                                      <p:cBhvr>
                                        <p:cTn id="24" dur="3000"/>
                                        <p:tgtEl>
                                          <p:spTgt spid="22533"/>
                                        </p:tgtEl>
                                      </p:cBhvr>
                                    </p:animEffect>
                                  </p:childTnLst>
                                </p:cTn>
                              </p:par>
                            </p:childTnLst>
                          </p:cTn>
                        </p:par>
                        <p:par>
                          <p:cTn id="25" fill="hold">
                            <p:stCondLst>
                              <p:cond delay="18000"/>
                            </p:stCondLst>
                            <p:childTnLst>
                              <p:par>
                                <p:cTn id="26" presetID="14" presetClass="entr" presetSubtype="1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randombar(horizontal)">
                                      <p:cBhvr>
                                        <p:cTn id="28" dur="5000"/>
                                        <p:tgtEl>
                                          <p:spTgt spid="10"/>
                                        </p:tgtEl>
                                      </p:cBhvr>
                                    </p:animEffect>
                                  </p:childTnLst>
                                </p:cTn>
                              </p:par>
                            </p:childTnLst>
                          </p:cTn>
                        </p:par>
                        <p:par>
                          <p:cTn id="29" fill="hold">
                            <p:stCondLst>
                              <p:cond delay="23000"/>
                            </p:stCondLst>
                            <p:childTnLst>
                              <p:par>
                                <p:cTn id="30" presetID="14" presetClass="entr" presetSubtype="10" fill="hold" grpId="0" nodeType="afterEffect">
                                  <p:stCondLst>
                                    <p:cond delay="0"/>
                                  </p:stCondLst>
                                  <p:childTnLst>
                                    <p:set>
                                      <p:cBhvr>
                                        <p:cTn id="31" dur="1" fill="hold">
                                          <p:stCondLst>
                                            <p:cond delay="0"/>
                                          </p:stCondLst>
                                        </p:cTn>
                                        <p:tgtEl>
                                          <p:spTgt spid="22529"/>
                                        </p:tgtEl>
                                        <p:attrNameLst>
                                          <p:attrName>style.visibility</p:attrName>
                                        </p:attrNameLst>
                                      </p:cBhvr>
                                      <p:to>
                                        <p:strVal val="visible"/>
                                      </p:to>
                                    </p:set>
                                    <p:animEffect transition="in" filter="randombar(horizontal)">
                                      <p:cBhvr>
                                        <p:cTn id="32" dur="5000"/>
                                        <p:tgtEl>
                                          <p:spTgt spid="225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2529" grpId="0"/>
      <p:bldP spid="1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lstStyle/>
          <a:p>
            <a:endParaRPr lang="es-CO"/>
          </a:p>
        </p:txBody>
      </p:sp>
      <p:pic>
        <p:nvPicPr>
          <p:cNvPr id="4" name="Picture 1"/>
          <p:cNvPicPr>
            <a:picLocks noChangeAspect="1" noChangeArrowheads="1"/>
          </p:cNvPicPr>
          <p:nvPr/>
        </p:nvPicPr>
        <p:blipFill>
          <a:blip r:embed="rId2" cstate="print"/>
          <a:srcRect/>
          <a:stretch>
            <a:fillRect/>
          </a:stretch>
        </p:blipFill>
        <p:spPr bwMode="auto">
          <a:xfrm>
            <a:off x="0" y="0"/>
            <a:ext cx="9153525" cy="6858000"/>
          </a:xfrm>
          <a:prstGeom prst="rect">
            <a:avLst/>
          </a:prstGeom>
          <a:noFill/>
          <a:ln w="9525">
            <a:noFill/>
            <a:miter lim="800000"/>
            <a:headEnd/>
            <a:tailEnd/>
          </a:ln>
        </p:spPr>
      </p:pic>
      <p:sp>
        <p:nvSpPr>
          <p:cNvPr id="6" name="5 Rectángulo"/>
          <p:cNvSpPr/>
          <p:nvPr/>
        </p:nvSpPr>
        <p:spPr>
          <a:xfrm>
            <a:off x="2699792" y="764704"/>
            <a:ext cx="4130361"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s-CO" sz="5400" b="1" cap="all" dirty="0" smtClean="0">
                <a:ln w="0"/>
                <a:solidFill>
                  <a:schemeClr val="tx2"/>
                </a:solidFill>
                <a:effectLst>
                  <a:reflection blurRad="12700" stA="50000" endPos="50000" dist="5000" dir="5400000" sy="-100000" rotWithShape="0"/>
                </a:effectLst>
              </a:rPr>
              <a:t>CAJA TRAILER</a:t>
            </a:r>
            <a:endParaRPr lang="es-CO" sz="5400" b="1" cap="all" dirty="0">
              <a:ln w="0"/>
              <a:solidFill>
                <a:schemeClr val="tx2"/>
              </a:solidFill>
              <a:effectLst>
                <a:reflection blurRad="12700" stA="50000" endPos="50000" dist="5000" dir="5400000" sy="-100000" rotWithShape="0"/>
              </a:effectLst>
            </a:endParaRPr>
          </a:p>
        </p:txBody>
      </p:sp>
      <p:pic>
        <p:nvPicPr>
          <p:cNvPr id="7" name="6 Imagen" descr="Caja Tráiler"/>
          <p:cNvPicPr/>
          <p:nvPr/>
        </p:nvPicPr>
        <p:blipFill>
          <a:blip r:embed="rId3" cstate="print"/>
          <a:srcRect/>
          <a:stretch>
            <a:fillRect/>
          </a:stretch>
        </p:blipFill>
        <p:spPr bwMode="auto">
          <a:xfrm>
            <a:off x="323528" y="2492896"/>
            <a:ext cx="5040560" cy="3312368"/>
          </a:xfrm>
          <a:prstGeom prst="rect">
            <a:avLst/>
          </a:prstGeom>
          <a:ln>
            <a:noFill/>
          </a:ln>
          <a:effectLst>
            <a:softEdge rad="112500"/>
          </a:effectLst>
        </p:spPr>
      </p:pic>
      <p:sp>
        <p:nvSpPr>
          <p:cNvPr id="34817" name="Rectangle 1"/>
          <p:cNvSpPr>
            <a:spLocks noChangeArrowheads="1"/>
          </p:cNvSpPr>
          <p:nvPr/>
        </p:nvSpPr>
        <p:spPr bwMode="auto">
          <a:xfrm>
            <a:off x="0" y="1565013"/>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Longitud:</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53' 00 .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Longitud con coples:</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8' 6"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Altura: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9' 6"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Capacidad cúbica: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3,864 ft</a:t>
            </a:r>
            <a:r>
              <a:rPr kumimoji="0" lang="es-CO" sz="1600" b="0" i="0" u="none" strike="noStrike" cap="none" normalizeH="0" baseline="30000" dirty="0" smtClean="0">
                <a:ln>
                  <a:noFill/>
                </a:ln>
                <a:solidFill>
                  <a:schemeClr val="tx2">
                    <a:lumMod val="75000"/>
                  </a:schemeClr>
                </a:solidFill>
                <a:effectLst/>
                <a:latin typeface="Comic Sans MS" pitchFamily="66" charset="0"/>
                <a:ea typeface="Times New Roman" pitchFamily="18" charset="0"/>
                <a:cs typeface="Arial" pitchFamily="34" charset="0"/>
              </a:rPr>
              <a:t>3</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Peso neto sin carga: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56,220lb</a:t>
            </a:r>
            <a:endParaRPr kumimoji="0" lang="es-CO" sz="1600" b="0" i="0" u="none" strike="noStrike" cap="none" normalizeH="0" baseline="0" dirty="0" smtClean="0">
              <a:ln>
                <a:noFill/>
              </a:ln>
              <a:solidFill>
                <a:schemeClr val="tx2">
                  <a:lumMod val="75000"/>
                </a:schemeClr>
              </a:solidFill>
              <a:effectLst/>
              <a:latin typeface="Comic Sans MS" pitchFamily="66" charset="0"/>
              <a:cs typeface="Arial" pitchFamily="34" charset="0"/>
            </a:endParaRPr>
          </a:p>
        </p:txBody>
      </p:sp>
      <p:sp>
        <p:nvSpPr>
          <p:cNvPr id="9" name="8 CuadroTexto"/>
          <p:cNvSpPr txBox="1"/>
          <p:nvPr/>
        </p:nvSpPr>
        <p:spPr>
          <a:xfrm>
            <a:off x="5940152" y="2708920"/>
            <a:ext cx="2448272" cy="2862322"/>
          </a:xfrm>
          <a:prstGeom prst="rect">
            <a:avLst/>
          </a:prstGeom>
          <a:noFill/>
        </p:spPr>
        <p:txBody>
          <a:bodyPr wrap="square" rtlCol="0">
            <a:spAutoFit/>
          </a:bodyPr>
          <a:lstStyle/>
          <a:p>
            <a:pPr>
              <a:buClr>
                <a:schemeClr val="tx2">
                  <a:lumMod val="50000"/>
                </a:schemeClr>
              </a:buClr>
              <a:buFont typeface="Wingdings" pitchFamily="2" charset="2"/>
              <a:buChar char="Ø"/>
            </a:pPr>
            <a:r>
              <a:rPr lang="es-CO" dirty="0"/>
              <a:t>movidas por </a:t>
            </a:r>
            <a:r>
              <a:rPr lang="es-CO" dirty="0" smtClean="0"/>
              <a:t>ferrocarril</a:t>
            </a:r>
          </a:p>
          <a:p>
            <a:pPr>
              <a:buClr>
                <a:schemeClr val="tx2">
                  <a:lumMod val="50000"/>
                </a:schemeClr>
              </a:buClr>
              <a:buFont typeface="Wingdings" pitchFamily="2" charset="2"/>
              <a:buChar char="Ø"/>
            </a:pPr>
            <a:endParaRPr lang="es-CO" dirty="0" smtClean="0"/>
          </a:p>
          <a:p>
            <a:pPr>
              <a:buClr>
                <a:schemeClr val="tx2">
                  <a:lumMod val="50000"/>
                </a:schemeClr>
              </a:buClr>
              <a:buFont typeface="Wingdings" pitchFamily="2" charset="2"/>
              <a:buChar char="Ø"/>
            </a:pPr>
            <a:r>
              <a:rPr lang="es-CO" dirty="0"/>
              <a:t>reduciendo el costo de </a:t>
            </a:r>
            <a:r>
              <a:rPr lang="es-CO" dirty="0" smtClean="0"/>
              <a:t>transporte</a:t>
            </a:r>
          </a:p>
          <a:p>
            <a:pPr>
              <a:buClr>
                <a:schemeClr val="tx2">
                  <a:lumMod val="50000"/>
                </a:schemeClr>
              </a:buClr>
              <a:buFont typeface="Wingdings" pitchFamily="2" charset="2"/>
              <a:buChar char="Ø"/>
            </a:pPr>
            <a:endParaRPr lang="es-CO" dirty="0" smtClean="0"/>
          </a:p>
          <a:p>
            <a:pPr>
              <a:buClr>
                <a:schemeClr val="tx2">
                  <a:lumMod val="50000"/>
                </a:schemeClr>
              </a:buClr>
              <a:buFont typeface="Wingdings" pitchFamily="2" charset="2"/>
              <a:buChar char="Ø"/>
            </a:pPr>
            <a:r>
              <a:rPr lang="es-CO" dirty="0"/>
              <a:t>También existen variaciones para control de temperatura</a:t>
            </a:r>
            <a:endParaRPr lang="es-CO" dirty="0" smtClean="0"/>
          </a:p>
          <a:p>
            <a:pPr>
              <a:buClr>
                <a:schemeClr val="tx2">
                  <a:lumMod val="50000"/>
                </a:schemeClr>
              </a:buClr>
            </a:pPr>
            <a:endParaRPr lang="es-CO" dirty="0">
              <a:solidFill>
                <a:schemeClr val="tx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925" decel="100000"/>
                                        <p:tgtEl>
                                          <p:spTgt spid="6"/>
                                        </p:tgtEl>
                                      </p:cBhvr>
                                    </p:animEffect>
                                    <p:animScale>
                                      <p:cBhvr>
                                        <p:cTn id="8" dur="1925" decel="100000"/>
                                        <p:tgtEl>
                                          <p:spTgt spid="6"/>
                                        </p:tgtEl>
                                      </p:cBhvr>
                                      <p:from x="10000" y="10000"/>
                                      <p:to x="200000" y="450000"/>
                                    </p:animScale>
                                    <p:animScale>
                                      <p:cBhvr>
                                        <p:cTn id="9" dur="3075" accel="100000" fill="hold">
                                          <p:stCondLst>
                                            <p:cond delay="1925"/>
                                          </p:stCondLst>
                                        </p:cTn>
                                        <p:tgtEl>
                                          <p:spTgt spid="6"/>
                                        </p:tgtEl>
                                      </p:cBhvr>
                                      <p:from x="200000" y="450000"/>
                                      <p:to x="100000" y="100000"/>
                                    </p:animScale>
                                    <p:set>
                                      <p:cBhvr>
                                        <p:cTn id="10" dur="1925" fill="hold"/>
                                        <p:tgtEl>
                                          <p:spTgt spid="6"/>
                                        </p:tgtEl>
                                        <p:attrNameLst>
                                          <p:attrName>ppt_x</p:attrName>
                                        </p:attrNameLst>
                                      </p:cBhvr>
                                      <p:to>
                                        <p:strVal val="(0.5)"/>
                                      </p:to>
                                    </p:set>
                                    <p:anim from="(0.5)" to="(#ppt_x)" calcmode="lin" valueType="num">
                                      <p:cBhvr>
                                        <p:cTn id="11" dur="3075" accel="100000" fill="hold">
                                          <p:stCondLst>
                                            <p:cond delay="1925"/>
                                          </p:stCondLst>
                                        </p:cTn>
                                        <p:tgtEl>
                                          <p:spTgt spid="6"/>
                                        </p:tgtEl>
                                        <p:attrNameLst>
                                          <p:attrName>ppt_x</p:attrName>
                                        </p:attrNameLst>
                                      </p:cBhvr>
                                    </p:anim>
                                    <p:set>
                                      <p:cBhvr>
                                        <p:cTn id="12" dur="1925" fill="hold"/>
                                        <p:tgtEl>
                                          <p:spTgt spid="6"/>
                                        </p:tgtEl>
                                        <p:attrNameLst>
                                          <p:attrName>ppt_y</p:attrName>
                                        </p:attrNameLst>
                                      </p:cBhvr>
                                      <p:to>
                                        <p:strVal val="(#ppt_y+0.4)"/>
                                      </p:to>
                                    </p:set>
                                    <p:anim from="(#ppt_y+0.4)" to="(#ppt_y)" calcmode="lin" valueType="num">
                                      <p:cBhvr>
                                        <p:cTn id="13" dur="3075" accel="100000" fill="hold">
                                          <p:stCondLst>
                                            <p:cond delay="1925"/>
                                          </p:stCondLst>
                                        </p:cTn>
                                        <p:tgtEl>
                                          <p:spTgt spid="6"/>
                                        </p:tgtEl>
                                        <p:attrNameLst>
                                          <p:attrName>ppt_y</p:attrName>
                                        </p:attrNameLst>
                                      </p:cBhvr>
                                    </p:anim>
                                  </p:childTnLst>
                                </p:cTn>
                              </p:par>
                            </p:childTnLst>
                          </p:cTn>
                        </p:par>
                        <p:par>
                          <p:cTn id="14" fill="hold">
                            <p:stCondLst>
                              <p:cond delay="5000"/>
                            </p:stCondLst>
                            <p:childTnLst>
                              <p:par>
                                <p:cTn id="15" presetID="14" presetClass="entr" presetSubtype="1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3000"/>
                                        <p:tgtEl>
                                          <p:spTgt spid="7"/>
                                        </p:tgtEl>
                                      </p:cBhvr>
                                    </p:animEffect>
                                  </p:childTnLst>
                                </p:cTn>
                              </p:par>
                            </p:childTnLst>
                          </p:cTn>
                        </p:par>
                        <p:par>
                          <p:cTn id="18" fill="hold">
                            <p:stCondLst>
                              <p:cond delay="8000"/>
                            </p:stCondLst>
                            <p:childTnLst>
                              <p:par>
                                <p:cTn id="19" presetID="6"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circle(in)">
                                      <p:cBhvr>
                                        <p:cTn id="21" dur="50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34817"/>
                                        </p:tgtEl>
                                        <p:attrNameLst>
                                          <p:attrName>style.visibility</p:attrName>
                                        </p:attrNameLst>
                                      </p:cBhvr>
                                      <p:to>
                                        <p:strVal val="visible"/>
                                      </p:to>
                                    </p:set>
                                    <p:animEffect transition="in" filter="randombar(horizontal)">
                                      <p:cBhvr>
                                        <p:cTn id="26" dur="500"/>
                                        <p:tgtEl>
                                          <p:spTgt spid="348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4817" grpId="0"/>
      <p:bldP spid="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lstStyle/>
          <a:p>
            <a:endParaRPr lang="es-CO"/>
          </a:p>
        </p:txBody>
      </p:sp>
      <p:pic>
        <p:nvPicPr>
          <p:cNvPr id="4" name="Picture 1"/>
          <p:cNvPicPr>
            <a:picLocks noChangeAspect="1" noChangeArrowheads="1"/>
          </p:cNvPicPr>
          <p:nvPr/>
        </p:nvPicPr>
        <p:blipFill>
          <a:blip r:embed="rId2" cstate="print"/>
          <a:srcRect/>
          <a:stretch>
            <a:fillRect/>
          </a:stretch>
        </p:blipFill>
        <p:spPr bwMode="auto">
          <a:xfrm>
            <a:off x="-9525" y="0"/>
            <a:ext cx="9153525" cy="6858000"/>
          </a:xfrm>
          <a:prstGeom prst="rect">
            <a:avLst/>
          </a:prstGeom>
          <a:noFill/>
          <a:ln w="9525">
            <a:noFill/>
            <a:miter lim="800000"/>
            <a:headEnd/>
            <a:tailEnd/>
          </a:ln>
        </p:spPr>
      </p:pic>
      <p:sp>
        <p:nvSpPr>
          <p:cNvPr id="6" name="5 Rectángulo"/>
          <p:cNvSpPr/>
          <p:nvPr/>
        </p:nvSpPr>
        <p:spPr>
          <a:xfrm>
            <a:off x="2123728" y="404664"/>
            <a:ext cx="5181611" cy="156966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s-CO" sz="4800" b="1" cap="all" dirty="0" smtClean="0">
                <a:ln w="0"/>
                <a:solidFill>
                  <a:schemeClr val="tx2"/>
                </a:solidFill>
                <a:effectLst>
                  <a:reflection blurRad="12700" stA="50000" endPos="50000" dist="5000" dir="5400000" sy="-100000" rotWithShape="0"/>
                </a:effectLst>
              </a:rPr>
              <a:t>TOLVA GRANELERA </a:t>
            </a:r>
          </a:p>
          <a:p>
            <a:pPr algn="ctr"/>
            <a:r>
              <a:rPr lang="es-CO" sz="4800" b="1" cap="all" dirty="0" smtClean="0">
                <a:ln w="0"/>
                <a:solidFill>
                  <a:schemeClr val="tx2"/>
                </a:solidFill>
                <a:effectLst>
                  <a:reflection blurRad="12700" stA="50000" endPos="50000" dist="5000" dir="5400000" sy="-100000" rotWithShape="0"/>
                </a:effectLst>
              </a:rPr>
              <a:t>(MINERAL)</a:t>
            </a:r>
            <a:endParaRPr lang="es-CO" sz="4800" b="1" cap="all" dirty="0">
              <a:ln w="0"/>
              <a:solidFill>
                <a:schemeClr val="tx2"/>
              </a:solidFill>
              <a:effectLst>
                <a:reflection blurRad="12700" stA="50000" endPos="50000" dist="5000" dir="5400000" sy="-100000" rotWithShape="0"/>
              </a:effectLst>
            </a:endParaRPr>
          </a:p>
        </p:txBody>
      </p:sp>
      <p:pic>
        <p:nvPicPr>
          <p:cNvPr id="7" name="6 Imagen" descr="Tolva granelera (mineral)"/>
          <p:cNvPicPr/>
          <p:nvPr/>
        </p:nvPicPr>
        <p:blipFill>
          <a:blip r:embed="rId3" cstate="print"/>
          <a:srcRect/>
          <a:stretch>
            <a:fillRect/>
          </a:stretch>
        </p:blipFill>
        <p:spPr bwMode="auto">
          <a:xfrm>
            <a:off x="611560" y="2852936"/>
            <a:ext cx="3816424" cy="1944216"/>
          </a:xfrm>
          <a:prstGeom prst="rect">
            <a:avLst/>
          </a:prstGeom>
          <a:noFill/>
          <a:ln w="9525">
            <a:noFill/>
            <a:miter lim="800000"/>
            <a:headEnd/>
            <a:tailEnd/>
          </a:ln>
        </p:spPr>
      </p:pic>
      <p:pic>
        <p:nvPicPr>
          <p:cNvPr id="33794" name="Picture 2" descr="http://www.ferromex.com.mx/servi/images/tolvaAbierta.jpg"/>
          <p:cNvPicPr>
            <a:picLocks noChangeAspect="1" noChangeArrowheads="1"/>
          </p:cNvPicPr>
          <p:nvPr/>
        </p:nvPicPr>
        <p:blipFill>
          <a:blip r:embed="rId4" cstate="print"/>
          <a:srcRect/>
          <a:stretch>
            <a:fillRect/>
          </a:stretch>
        </p:blipFill>
        <p:spPr bwMode="auto">
          <a:xfrm>
            <a:off x="5220072" y="2852936"/>
            <a:ext cx="3332941" cy="1944216"/>
          </a:xfrm>
          <a:prstGeom prst="rect">
            <a:avLst/>
          </a:prstGeom>
          <a:noFill/>
        </p:spPr>
      </p:pic>
      <p:sp>
        <p:nvSpPr>
          <p:cNvPr id="9" name="8 CuadroTexto"/>
          <p:cNvSpPr txBox="1"/>
          <p:nvPr/>
        </p:nvSpPr>
        <p:spPr>
          <a:xfrm>
            <a:off x="5796136" y="4725144"/>
            <a:ext cx="2376264" cy="369332"/>
          </a:xfrm>
          <a:prstGeom prst="rect">
            <a:avLst/>
          </a:prstGeom>
          <a:noFill/>
        </p:spPr>
        <p:txBody>
          <a:bodyPr wrap="square" rtlCol="0">
            <a:spAutoFit/>
          </a:bodyPr>
          <a:lstStyle/>
          <a:p>
            <a:pPr algn="ctr"/>
            <a:r>
              <a:rPr lang="es-CO" dirty="0" smtClean="0"/>
              <a:t>TOLVA ABIERTA</a:t>
            </a:r>
            <a:endParaRPr lang="es-CO" dirty="0"/>
          </a:p>
        </p:txBody>
      </p:sp>
      <p:sp>
        <p:nvSpPr>
          <p:cNvPr id="10" name="9 CuadroTexto"/>
          <p:cNvSpPr txBox="1"/>
          <p:nvPr/>
        </p:nvSpPr>
        <p:spPr>
          <a:xfrm>
            <a:off x="1115616" y="5157192"/>
            <a:ext cx="6984776" cy="1477328"/>
          </a:xfrm>
          <a:prstGeom prst="rect">
            <a:avLst/>
          </a:prstGeom>
          <a:noFill/>
        </p:spPr>
        <p:txBody>
          <a:bodyPr wrap="square" rtlCol="0">
            <a:spAutoFit/>
          </a:bodyPr>
          <a:lstStyle/>
          <a:p>
            <a:pPr>
              <a:buClr>
                <a:schemeClr val="tx2">
                  <a:lumMod val="50000"/>
                </a:schemeClr>
              </a:buClr>
              <a:buFont typeface="Wingdings" pitchFamily="2" charset="2"/>
              <a:buChar char="Ø"/>
            </a:pPr>
            <a:r>
              <a:rPr lang="es-CO" dirty="0"/>
              <a:t>utilizan para el transporte de productos </a:t>
            </a:r>
            <a:r>
              <a:rPr lang="es-CO" dirty="0" smtClean="0"/>
              <a:t>agroindustriales</a:t>
            </a:r>
          </a:p>
          <a:p>
            <a:pPr>
              <a:buClr>
                <a:schemeClr val="tx2">
                  <a:lumMod val="50000"/>
                </a:schemeClr>
              </a:buClr>
              <a:buFont typeface="Wingdings" pitchFamily="2" charset="2"/>
              <a:buChar char="Ø"/>
            </a:pPr>
            <a:r>
              <a:rPr lang="es-CO" dirty="0"/>
              <a:t>requieren protección contra el medio </a:t>
            </a:r>
            <a:r>
              <a:rPr lang="es-CO" dirty="0" smtClean="0"/>
              <a:t>ambiente</a:t>
            </a:r>
          </a:p>
          <a:p>
            <a:pPr>
              <a:buClr>
                <a:schemeClr val="tx2">
                  <a:lumMod val="50000"/>
                </a:schemeClr>
              </a:buClr>
              <a:buFont typeface="Wingdings" pitchFamily="2" charset="2"/>
              <a:buChar char="Ø"/>
            </a:pPr>
            <a:r>
              <a:rPr lang="es-CO" dirty="0"/>
              <a:t>Poseen compuertas en la parte superior e </a:t>
            </a:r>
            <a:r>
              <a:rPr lang="es-CO" dirty="0" smtClean="0"/>
              <a:t>inferior</a:t>
            </a:r>
          </a:p>
          <a:p>
            <a:pPr>
              <a:buClr>
                <a:schemeClr val="tx2">
                  <a:lumMod val="50000"/>
                </a:schemeClr>
              </a:buClr>
              <a:buFont typeface="Wingdings" pitchFamily="2" charset="2"/>
              <a:buChar char="Ø"/>
            </a:pPr>
            <a:r>
              <a:rPr lang="es-CO" dirty="0"/>
              <a:t>facilitan la carga y descarga de productos a granel.</a:t>
            </a:r>
            <a:endParaRPr lang="es-CO" dirty="0" smtClean="0"/>
          </a:p>
          <a:p>
            <a:pPr>
              <a:buClr>
                <a:schemeClr val="tx2">
                  <a:lumMod val="50000"/>
                </a:schemeClr>
              </a:buClr>
              <a:buFont typeface="Wingdings" pitchFamily="2" charset="2"/>
              <a:buChar char="Ø"/>
            </a:pPr>
            <a:endParaRPr lang="es-CO" dirty="0" smtClean="0">
              <a:solidFill>
                <a:schemeClr val="tx2">
                  <a:lumMod val="50000"/>
                </a:schemeClr>
              </a:solidFill>
            </a:endParaRPr>
          </a:p>
        </p:txBody>
      </p:sp>
      <p:sp>
        <p:nvSpPr>
          <p:cNvPr id="33795" name="Rectangle 3"/>
          <p:cNvSpPr>
            <a:spLocks noChangeArrowheads="1"/>
          </p:cNvSpPr>
          <p:nvPr/>
        </p:nvSpPr>
        <p:spPr bwMode="auto">
          <a:xfrm>
            <a:off x="0" y="1916832"/>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Longitud:</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62' 0 .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Longitud con coples:</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64'7 7 1/2"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Altura: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15' 6"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Capacidad cúbica: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5,800 ft</a:t>
            </a:r>
            <a:r>
              <a:rPr kumimoji="0" lang="es-CO" sz="1600" b="0" i="0" u="none" strike="noStrike" cap="none" normalizeH="0" baseline="30000" dirty="0" smtClean="0">
                <a:ln>
                  <a:noFill/>
                </a:ln>
                <a:solidFill>
                  <a:schemeClr val="tx2">
                    <a:lumMod val="75000"/>
                  </a:schemeClr>
                </a:solidFill>
                <a:effectLst/>
                <a:latin typeface="Comic Sans MS" pitchFamily="66" charset="0"/>
                <a:ea typeface="Times New Roman" pitchFamily="18" charset="0"/>
                <a:cs typeface="Arial" pitchFamily="34" charset="0"/>
              </a:rPr>
              <a:t>3</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Peso neto sin carga: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63,300lb</a:t>
            </a:r>
            <a:endParaRPr kumimoji="0" lang="es-CO" sz="1600" b="0" i="0" u="none" strike="noStrike" cap="none" normalizeH="0" baseline="0" dirty="0" smtClean="0">
              <a:ln>
                <a:noFill/>
              </a:ln>
              <a:solidFill>
                <a:schemeClr val="tx2">
                  <a:lumMod val="75000"/>
                </a:schemeClr>
              </a:solidFill>
              <a:effectLst/>
              <a:latin typeface="Comic Sans MS" pitchFamily="66"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0"/>
                                        <p:tgtEl>
                                          <p:spTgt spid="6"/>
                                        </p:tgtEl>
                                      </p:cBhvr>
                                    </p:animEffect>
                                  </p:childTnLst>
                                </p:cTn>
                              </p:par>
                            </p:childTnLst>
                          </p:cTn>
                        </p:par>
                        <p:par>
                          <p:cTn id="8" fill="hold">
                            <p:stCondLst>
                              <p:cond delay="5000"/>
                            </p:stCondLst>
                            <p:childTnLst>
                              <p:par>
                                <p:cTn id="9" presetID="14" presetClass="entr" presetSubtype="1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randombar(horizontal)">
                                      <p:cBhvr>
                                        <p:cTn id="11" dur="5000"/>
                                        <p:tgtEl>
                                          <p:spTgt spid="10"/>
                                        </p:tgtEl>
                                      </p:cBhvr>
                                    </p:animEffect>
                                  </p:childTnLst>
                                </p:cTn>
                              </p:par>
                            </p:childTnLst>
                          </p:cTn>
                        </p:par>
                        <p:par>
                          <p:cTn id="12" fill="hold">
                            <p:stCondLst>
                              <p:cond delay="10000"/>
                            </p:stCondLst>
                            <p:childTnLst>
                              <p:par>
                                <p:cTn id="13" presetID="6" presetClass="entr" presetSubtype="16"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circle(in)">
                                      <p:cBhvr>
                                        <p:cTn id="15" dur="5000"/>
                                        <p:tgtEl>
                                          <p:spTgt spid="7"/>
                                        </p:tgtEl>
                                      </p:cBhvr>
                                    </p:animEffect>
                                  </p:childTnLst>
                                </p:cTn>
                              </p:par>
                            </p:childTnLst>
                          </p:cTn>
                        </p:par>
                        <p:par>
                          <p:cTn id="16" fill="hold">
                            <p:stCondLst>
                              <p:cond delay="15000"/>
                            </p:stCondLst>
                            <p:childTnLst>
                              <p:par>
                                <p:cTn id="17" presetID="6" presetClass="entr" presetSubtype="16" fill="hold" nodeType="afterEffect">
                                  <p:stCondLst>
                                    <p:cond delay="0"/>
                                  </p:stCondLst>
                                  <p:childTnLst>
                                    <p:set>
                                      <p:cBhvr>
                                        <p:cTn id="18" dur="1" fill="hold">
                                          <p:stCondLst>
                                            <p:cond delay="0"/>
                                          </p:stCondLst>
                                        </p:cTn>
                                        <p:tgtEl>
                                          <p:spTgt spid="33794"/>
                                        </p:tgtEl>
                                        <p:attrNameLst>
                                          <p:attrName>style.visibility</p:attrName>
                                        </p:attrNameLst>
                                      </p:cBhvr>
                                      <p:to>
                                        <p:strVal val="visible"/>
                                      </p:to>
                                    </p:set>
                                    <p:animEffect transition="in" filter="circle(in)">
                                      <p:cBhvr>
                                        <p:cTn id="19" dur="5000"/>
                                        <p:tgtEl>
                                          <p:spTgt spid="33794"/>
                                        </p:tgtEl>
                                      </p:cBhvr>
                                    </p:animEffect>
                                  </p:childTnLst>
                                </p:cTn>
                              </p:par>
                            </p:childTnLst>
                          </p:cTn>
                        </p:par>
                        <p:par>
                          <p:cTn id="20" fill="hold">
                            <p:stCondLst>
                              <p:cond delay="20000"/>
                            </p:stCondLst>
                            <p:childTnLst>
                              <p:par>
                                <p:cTn id="21" presetID="26" presetClass="entr" presetSubtype="0" fill="hold" grpId="0" nodeType="afterEffect">
                                  <p:stCondLst>
                                    <p:cond delay="0"/>
                                  </p:stCondLst>
                                  <p:childTnLst>
                                    <p:set>
                                      <p:cBhvr>
                                        <p:cTn id="22" dur="1" fill="hold">
                                          <p:stCondLst>
                                            <p:cond delay="0"/>
                                          </p:stCondLst>
                                        </p:cTn>
                                        <p:tgtEl>
                                          <p:spTgt spid="33795"/>
                                        </p:tgtEl>
                                        <p:attrNameLst>
                                          <p:attrName>style.visibility</p:attrName>
                                        </p:attrNameLst>
                                      </p:cBhvr>
                                      <p:to>
                                        <p:strVal val="visible"/>
                                      </p:to>
                                    </p:set>
                                    <p:animEffect transition="in" filter="wipe(down)">
                                      <p:cBhvr>
                                        <p:cTn id="23" dur="1450">
                                          <p:stCondLst>
                                            <p:cond delay="0"/>
                                          </p:stCondLst>
                                        </p:cTn>
                                        <p:tgtEl>
                                          <p:spTgt spid="33795"/>
                                        </p:tgtEl>
                                      </p:cBhvr>
                                    </p:animEffect>
                                    <p:anim calcmode="lin" valueType="num">
                                      <p:cBhvr>
                                        <p:cTn id="24" dur="4555" tmFilter="0,0; 0.14,0.36; 0.43,0.73; 0.71,0.91; 1.0,1.0">
                                          <p:stCondLst>
                                            <p:cond delay="0"/>
                                          </p:stCondLst>
                                        </p:cTn>
                                        <p:tgtEl>
                                          <p:spTgt spid="33795"/>
                                        </p:tgtEl>
                                        <p:attrNameLst>
                                          <p:attrName>ppt_x</p:attrName>
                                        </p:attrNameLst>
                                      </p:cBhvr>
                                      <p:tavLst>
                                        <p:tav tm="0">
                                          <p:val>
                                            <p:strVal val="#ppt_x-0.25"/>
                                          </p:val>
                                        </p:tav>
                                        <p:tav tm="100000">
                                          <p:val>
                                            <p:strVal val="#ppt_x"/>
                                          </p:val>
                                        </p:tav>
                                      </p:tavLst>
                                    </p:anim>
                                    <p:anim calcmode="lin" valueType="num">
                                      <p:cBhvr>
                                        <p:cTn id="25" dur="1660" tmFilter="0.0,0.0; 0.25,0.07; 0.50,0.2; 0.75,0.467; 1.0,1.0">
                                          <p:stCondLst>
                                            <p:cond delay="0"/>
                                          </p:stCondLst>
                                        </p:cTn>
                                        <p:tgtEl>
                                          <p:spTgt spid="33795"/>
                                        </p:tgtEl>
                                        <p:attrNameLst>
                                          <p:attrName>ppt_y</p:attrName>
                                        </p:attrNameLst>
                                      </p:cBhvr>
                                      <p:tavLst>
                                        <p:tav tm="0" fmla="#ppt_y-sin(pi*$)/3">
                                          <p:val>
                                            <p:fltVal val="0.5"/>
                                          </p:val>
                                        </p:tav>
                                        <p:tav tm="100000">
                                          <p:val>
                                            <p:fltVal val="1"/>
                                          </p:val>
                                        </p:tav>
                                      </p:tavLst>
                                    </p:anim>
                                    <p:anim calcmode="lin" valueType="num">
                                      <p:cBhvr>
                                        <p:cTn id="26" dur="1660" tmFilter="0, 0; 0.125,0.2665; 0.25,0.4; 0.375,0.465; 0.5,0.5;  0.625,0.535; 0.75,0.6; 0.875,0.7335; 1,1">
                                          <p:stCondLst>
                                            <p:cond delay="1660"/>
                                          </p:stCondLst>
                                        </p:cTn>
                                        <p:tgtEl>
                                          <p:spTgt spid="33795"/>
                                        </p:tgtEl>
                                        <p:attrNameLst>
                                          <p:attrName>ppt_y</p:attrName>
                                        </p:attrNameLst>
                                      </p:cBhvr>
                                      <p:tavLst>
                                        <p:tav tm="0" fmla="#ppt_y-sin(pi*$)/9">
                                          <p:val>
                                            <p:fltVal val="0"/>
                                          </p:val>
                                        </p:tav>
                                        <p:tav tm="100000">
                                          <p:val>
                                            <p:fltVal val="1"/>
                                          </p:val>
                                        </p:tav>
                                      </p:tavLst>
                                    </p:anim>
                                    <p:anim calcmode="lin" valueType="num">
                                      <p:cBhvr>
                                        <p:cTn id="27" dur="830" tmFilter="0, 0; 0.125,0.2665; 0.25,0.4; 0.375,0.465; 0.5,0.5;  0.625,0.535; 0.75,0.6; 0.875,0.7335; 1,1">
                                          <p:stCondLst>
                                            <p:cond delay="3310"/>
                                          </p:stCondLst>
                                        </p:cTn>
                                        <p:tgtEl>
                                          <p:spTgt spid="33795"/>
                                        </p:tgtEl>
                                        <p:attrNameLst>
                                          <p:attrName>ppt_y</p:attrName>
                                        </p:attrNameLst>
                                      </p:cBhvr>
                                      <p:tavLst>
                                        <p:tav tm="0" fmla="#ppt_y-sin(pi*$)/27">
                                          <p:val>
                                            <p:fltVal val="0"/>
                                          </p:val>
                                        </p:tav>
                                        <p:tav tm="100000">
                                          <p:val>
                                            <p:fltVal val="1"/>
                                          </p:val>
                                        </p:tav>
                                      </p:tavLst>
                                    </p:anim>
                                    <p:anim calcmode="lin" valueType="num">
                                      <p:cBhvr>
                                        <p:cTn id="28" dur="410" tmFilter="0, 0; 0.125,0.2665; 0.25,0.4; 0.375,0.465; 0.5,0.5;  0.625,0.535; 0.75,0.6; 0.875,0.7335; 1,1">
                                          <p:stCondLst>
                                            <p:cond delay="4140"/>
                                          </p:stCondLst>
                                        </p:cTn>
                                        <p:tgtEl>
                                          <p:spTgt spid="33795"/>
                                        </p:tgtEl>
                                        <p:attrNameLst>
                                          <p:attrName>ppt_y</p:attrName>
                                        </p:attrNameLst>
                                      </p:cBhvr>
                                      <p:tavLst>
                                        <p:tav tm="0" fmla="#ppt_y-sin(pi*$)/81">
                                          <p:val>
                                            <p:fltVal val="0"/>
                                          </p:val>
                                        </p:tav>
                                        <p:tav tm="100000">
                                          <p:val>
                                            <p:fltVal val="1"/>
                                          </p:val>
                                        </p:tav>
                                      </p:tavLst>
                                    </p:anim>
                                    <p:animScale>
                                      <p:cBhvr>
                                        <p:cTn id="29" dur="65">
                                          <p:stCondLst>
                                            <p:cond delay="1625"/>
                                          </p:stCondLst>
                                        </p:cTn>
                                        <p:tgtEl>
                                          <p:spTgt spid="33795"/>
                                        </p:tgtEl>
                                      </p:cBhvr>
                                      <p:to x="100000" y="60000"/>
                                    </p:animScale>
                                    <p:animScale>
                                      <p:cBhvr>
                                        <p:cTn id="30" dur="415" decel="50000">
                                          <p:stCondLst>
                                            <p:cond delay="1690"/>
                                          </p:stCondLst>
                                        </p:cTn>
                                        <p:tgtEl>
                                          <p:spTgt spid="33795"/>
                                        </p:tgtEl>
                                      </p:cBhvr>
                                      <p:to x="100000" y="100000"/>
                                    </p:animScale>
                                    <p:animScale>
                                      <p:cBhvr>
                                        <p:cTn id="31" dur="65">
                                          <p:stCondLst>
                                            <p:cond delay="3280"/>
                                          </p:stCondLst>
                                        </p:cTn>
                                        <p:tgtEl>
                                          <p:spTgt spid="33795"/>
                                        </p:tgtEl>
                                      </p:cBhvr>
                                      <p:to x="100000" y="80000"/>
                                    </p:animScale>
                                    <p:animScale>
                                      <p:cBhvr>
                                        <p:cTn id="32" dur="415" decel="50000">
                                          <p:stCondLst>
                                            <p:cond delay="3345"/>
                                          </p:stCondLst>
                                        </p:cTn>
                                        <p:tgtEl>
                                          <p:spTgt spid="33795"/>
                                        </p:tgtEl>
                                      </p:cBhvr>
                                      <p:to x="100000" y="100000"/>
                                    </p:animScale>
                                    <p:animScale>
                                      <p:cBhvr>
                                        <p:cTn id="33" dur="65">
                                          <p:stCondLst>
                                            <p:cond delay="4105"/>
                                          </p:stCondLst>
                                        </p:cTn>
                                        <p:tgtEl>
                                          <p:spTgt spid="33795"/>
                                        </p:tgtEl>
                                      </p:cBhvr>
                                      <p:to x="100000" y="90000"/>
                                    </p:animScale>
                                    <p:animScale>
                                      <p:cBhvr>
                                        <p:cTn id="34" dur="415" decel="50000">
                                          <p:stCondLst>
                                            <p:cond delay="4170"/>
                                          </p:stCondLst>
                                        </p:cTn>
                                        <p:tgtEl>
                                          <p:spTgt spid="33795"/>
                                        </p:tgtEl>
                                      </p:cBhvr>
                                      <p:to x="100000" y="100000"/>
                                    </p:animScale>
                                    <p:animScale>
                                      <p:cBhvr>
                                        <p:cTn id="35" dur="65">
                                          <p:stCondLst>
                                            <p:cond delay="4520"/>
                                          </p:stCondLst>
                                        </p:cTn>
                                        <p:tgtEl>
                                          <p:spTgt spid="33795"/>
                                        </p:tgtEl>
                                      </p:cBhvr>
                                      <p:to x="100000" y="95000"/>
                                    </p:animScale>
                                    <p:animScale>
                                      <p:cBhvr>
                                        <p:cTn id="36" dur="415" decel="50000">
                                          <p:stCondLst>
                                            <p:cond delay="4585"/>
                                          </p:stCondLst>
                                        </p:cTn>
                                        <p:tgtEl>
                                          <p:spTgt spid="3379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3379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lstStyle/>
          <a:p>
            <a:endParaRPr lang="es-CO"/>
          </a:p>
        </p:txBody>
      </p:sp>
      <p:pic>
        <p:nvPicPr>
          <p:cNvPr id="4" name="Picture 1"/>
          <p:cNvPicPr>
            <a:picLocks noChangeAspect="1" noChangeArrowheads="1"/>
          </p:cNvPicPr>
          <p:nvPr/>
        </p:nvPicPr>
        <p:blipFill>
          <a:blip r:embed="rId2" cstate="print"/>
          <a:srcRect/>
          <a:stretch>
            <a:fillRect/>
          </a:stretch>
        </p:blipFill>
        <p:spPr bwMode="auto">
          <a:xfrm>
            <a:off x="0" y="0"/>
            <a:ext cx="9153525" cy="6858000"/>
          </a:xfrm>
          <a:prstGeom prst="rect">
            <a:avLst/>
          </a:prstGeom>
          <a:noFill/>
          <a:ln w="9525">
            <a:noFill/>
            <a:miter lim="800000"/>
            <a:headEnd/>
            <a:tailEnd/>
          </a:ln>
        </p:spPr>
      </p:pic>
      <p:sp>
        <p:nvSpPr>
          <p:cNvPr id="5" name="4 Rectángulo"/>
          <p:cNvSpPr/>
          <p:nvPr/>
        </p:nvSpPr>
        <p:spPr>
          <a:xfrm>
            <a:off x="1691680" y="620688"/>
            <a:ext cx="5762540"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s-CO" sz="5400" b="1" cap="all" dirty="0" smtClean="0">
                <a:ln w="0"/>
                <a:solidFill>
                  <a:schemeClr val="tx2"/>
                </a:solidFill>
                <a:effectLst>
                  <a:reflection blurRad="12700" stA="50000" endPos="50000" dist="5000" dir="5400000" sy="-100000" rotWithShape="0"/>
                </a:effectLst>
              </a:rPr>
              <a:t>TOLVA CEMENTERA</a:t>
            </a:r>
            <a:endParaRPr lang="es-CO" sz="5400" b="1" cap="all" dirty="0">
              <a:ln w="0"/>
              <a:solidFill>
                <a:schemeClr val="tx2"/>
              </a:solidFill>
              <a:effectLst>
                <a:reflection blurRad="12700" stA="50000" endPos="50000" dist="5000" dir="5400000" sy="-100000" rotWithShape="0"/>
              </a:effectLst>
            </a:endParaRPr>
          </a:p>
        </p:txBody>
      </p:sp>
      <p:pic>
        <p:nvPicPr>
          <p:cNvPr id="32770" name="Picture 2" descr="http://www.ferromex.com.mx/servi/images/tolvaCem.jpg"/>
          <p:cNvPicPr>
            <a:picLocks noChangeAspect="1" noChangeArrowheads="1"/>
          </p:cNvPicPr>
          <p:nvPr/>
        </p:nvPicPr>
        <p:blipFill>
          <a:blip r:embed="rId3" cstate="print"/>
          <a:srcRect/>
          <a:stretch>
            <a:fillRect/>
          </a:stretch>
        </p:blipFill>
        <p:spPr bwMode="auto">
          <a:xfrm>
            <a:off x="5373216" y="4437112"/>
            <a:ext cx="3770784" cy="2199624"/>
          </a:xfrm>
          <a:prstGeom prst="rect">
            <a:avLst/>
          </a:prstGeom>
          <a:ln>
            <a:noFill/>
          </a:ln>
          <a:effectLst>
            <a:softEdge rad="112500"/>
          </a:effectLst>
        </p:spPr>
      </p:pic>
      <p:pic>
        <p:nvPicPr>
          <p:cNvPr id="7" name="6 Imagen" descr="Tolva cementera"/>
          <p:cNvPicPr/>
          <p:nvPr/>
        </p:nvPicPr>
        <p:blipFill>
          <a:blip r:embed="rId4" cstate="print"/>
          <a:srcRect/>
          <a:stretch>
            <a:fillRect/>
          </a:stretch>
        </p:blipFill>
        <p:spPr bwMode="auto">
          <a:xfrm>
            <a:off x="3707904" y="2708920"/>
            <a:ext cx="3044795" cy="1555988"/>
          </a:xfrm>
          <a:prstGeom prst="rect">
            <a:avLst/>
          </a:prstGeom>
          <a:ln>
            <a:noFill/>
          </a:ln>
          <a:effectLst>
            <a:softEdge rad="112500"/>
          </a:effectLst>
        </p:spPr>
      </p:pic>
      <p:sp>
        <p:nvSpPr>
          <p:cNvPr id="10" name="9 CuadroTexto"/>
          <p:cNvSpPr txBox="1"/>
          <p:nvPr/>
        </p:nvSpPr>
        <p:spPr>
          <a:xfrm>
            <a:off x="755576" y="3356992"/>
            <a:ext cx="2592288" cy="2308324"/>
          </a:xfrm>
          <a:prstGeom prst="rect">
            <a:avLst/>
          </a:prstGeom>
          <a:noFill/>
        </p:spPr>
        <p:txBody>
          <a:bodyPr wrap="square" rtlCol="0">
            <a:spAutoFit/>
          </a:bodyPr>
          <a:lstStyle/>
          <a:p>
            <a:pPr>
              <a:buClr>
                <a:schemeClr val="tx2">
                  <a:lumMod val="50000"/>
                </a:schemeClr>
              </a:buClr>
              <a:buFont typeface="Wingdings" pitchFamily="2" charset="2"/>
              <a:buChar char="Ø"/>
            </a:pPr>
            <a:r>
              <a:rPr lang="es-CO" dirty="0">
                <a:solidFill>
                  <a:schemeClr val="tx2">
                    <a:lumMod val="50000"/>
                  </a:schemeClr>
                </a:solidFill>
              </a:rPr>
              <a:t> </a:t>
            </a:r>
            <a:r>
              <a:rPr lang="es-CO" dirty="0"/>
              <a:t>transportar productos que requieren protección contra el medio </a:t>
            </a:r>
            <a:r>
              <a:rPr lang="es-CO" dirty="0" smtClean="0"/>
              <a:t>ambiente</a:t>
            </a:r>
          </a:p>
          <a:p>
            <a:pPr>
              <a:buClr>
                <a:schemeClr val="tx2">
                  <a:lumMod val="50000"/>
                </a:schemeClr>
              </a:buClr>
              <a:buFont typeface="Wingdings" pitchFamily="2" charset="2"/>
              <a:buChar char="Ø"/>
            </a:pPr>
            <a:endParaRPr lang="es-CO" dirty="0" smtClean="0"/>
          </a:p>
          <a:p>
            <a:pPr>
              <a:buClr>
                <a:schemeClr val="tx2">
                  <a:lumMod val="50000"/>
                </a:schemeClr>
              </a:buClr>
              <a:buFont typeface="Wingdings" pitchFamily="2" charset="2"/>
              <a:buChar char="Ø"/>
            </a:pPr>
            <a:r>
              <a:rPr lang="es-CO" dirty="0"/>
              <a:t>Poseen compuertas inferiores para la descarga del producto.</a:t>
            </a:r>
          </a:p>
          <a:p>
            <a:pPr>
              <a:buClr>
                <a:schemeClr val="tx2">
                  <a:lumMod val="50000"/>
                </a:schemeClr>
              </a:buClr>
              <a:buFont typeface="Wingdings" pitchFamily="2" charset="2"/>
              <a:buChar char="Ø"/>
            </a:pPr>
            <a:endParaRPr lang="es-CO" dirty="0">
              <a:solidFill>
                <a:schemeClr val="tx2">
                  <a:lumMod val="75000"/>
                </a:schemeClr>
              </a:solidFill>
            </a:endParaRPr>
          </a:p>
        </p:txBody>
      </p:sp>
      <p:sp>
        <p:nvSpPr>
          <p:cNvPr id="32771" name="Rectangle 3"/>
          <p:cNvSpPr>
            <a:spLocks noChangeArrowheads="1"/>
          </p:cNvSpPr>
          <p:nvPr/>
        </p:nvSpPr>
        <p:spPr bwMode="auto">
          <a:xfrm>
            <a:off x="107504" y="1700808"/>
            <a:ext cx="9036496" cy="6617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O" sz="500" b="0" i="0" u="none" strike="noStrike" cap="none" normalizeH="0" baseline="0" dirty="0" smtClean="0">
                <a:ln>
                  <a:noFill/>
                </a:ln>
                <a:solidFill>
                  <a:schemeClr val="tx2">
                    <a:lumMod val="75000"/>
                  </a:schemeClr>
                </a:solidFill>
                <a:effectLst/>
                <a:latin typeface="Calibri"/>
                <a:ea typeface="Times New Roman" pitchFamily="18" charset="0"/>
                <a:cs typeface="Arial" pitchFamily="34" charset="0"/>
              </a:rPr>
              <a:t> </a:t>
            </a:r>
            <a:endParaRPr kumimoji="0" lang="es-CO" sz="8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Longitud:</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39' 3 1/2 .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Longitud con coples:</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41' 11"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Altura: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15' 1"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Capacidad cúbica: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3,000 ft</a:t>
            </a:r>
            <a:r>
              <a:rPr kumimoji="0" lang="es-CO" sz="1600" b="0" i="0" u="none" strike="noStrike" cap="none" normalizeH="0" baseline="30000" dirty="0" smtClean="0">
                <a:ln>
                  <a:noFill/>
                </a:ln>
                <a:solidFill>
                  <a:schemeClr val="tx2">
                    <a:lumMod val="75000"/>
                  </a:schemeClr>
                </a:solidFill>
                <a:effectLst/>
                <a:latin typeface="Comic Sans MS" pitchFamily="66" charset="0"/>
                <a:ea typeface="Times New Roman" pitchFamily="18" charset="0"/>
                <a:cs typeface="Arial" pitchFamily="34" charset="0"/>
              </a:rPr>
              <a:t>3</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Peso neto sin carga: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56,000lb</a:t>
            </a:r>
            <a:endParaRPr kumimoji="0" lang="es-CO" sz="1600" b="0" i="0" u="none" strike="noStrike" cap="none" normalizeH="0" baseline="0" dirty="0" smtClean="0">
              <a:ln>
                <a:noFill/>
              </a:ln>
              <a:solidFill>
                <a:schemeClr val="tx2">
                  <a:lumMod val="75000"/>
                </a:schemeClr>
              </a:solidFill>
              <a:effectLst/>
              <a:latin typeface="Comic Sans MS" pitchFamily="66"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0"/>
                                        <p:tgtEl>
                                          <p:spTgt spid="5"/>
                                        </p:tgtEl>
                                      </p:cBhvr>
                                    </p:animEffect>
                                  </p:childTnLst>
                                </p:cTn>
                              </p:par>
                            </p:childTnLst>
                          </p:cTn>
                        </p:par>
                        <p:par>
                          <p:cTn id="8" fill="hold">
                            <p:stCondLst>
                              <p:cond delay="5000"/>
                            </p:stCondLst>
                            <p:childTnLst>
                              <p:par>
                                <p:cTn id="9" presetID="6"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circle(in)">
                                      <p:cBhvr>
                                        <p:cTn id="11" dur="3000"/>
                                        <p:tgtEl>
                                          <p:spTgt spid="7"/>
                                        </p:tgtEl>
                                      </p:cBhvr>
                                    </p:animEffect>
                                  </p:childTnLst>
                                </p:cTn>
                              </p:par>
                            </p:childTnLst>
                          </p:cTn>
                        </p:par>
                        <p:par>
                          <p:cTn id="12" fill="hold">
                            <p:stCondLst>
                              <p:cond delay="8000"/>
                            </p:stCondLst>
                            <p:childTnLst>
                              <p:par>
                                <p:cTn id="13" presetID="26"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870">
                                          <p:stCondLst>
                                            <p:cond delay="0"/>
                                          </p:stCondLst>
                                        </p:cTn>
                                        <p:tgtEl>
                                          <p:spTgt spid="10"/>
                                        </p:tgtEl>
                                      </p:cBhvr>
                                    </p:animEffect>
                                    <p:anim calcmode="lin" valueType="num">
                                      <p:cBhvr>
                                        <p:cTn id="16" dur="2733"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7" dur="996"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8" dur="996" tmFilter="0, 0; 0.125,0.2665; 0.25,0.4; 0.375,0.465; 0.5,0.5;  0.625,0.535; 0.75,0.6; 0.875,0.7335; 1,1">
                                          <p:stCondLst>
                                            <p:cond delay="996"/>
                                          </p:stCondLst>
                                        </p:cTn>
                                        <p:tgtEl>
                                          <p:spTgt spid="10"/>
                                        </p:tgtEl>
                                        <p:attrNameLst>
                                          <p:attrName>ppt_y</p:attrName>
                                        </p:attrNameLst>
                                      </p:cBhvr>
                                      <p:tavLst>
                                        <p:tav tm="0" fmla="#ppt_y-sin(pi*$)/9">
                                          <p:val>
                                            <p:fltVal val="0"/>
                                          </p:val>
                                        </p:tav>
                                        <p:tav tm="100000">
                                          <p:val>
                                            <p:fltVal val="1"/>
                                          </p:val>
                                        </p:tav>
                                      </p:tavLst>
                                    </p:anim>
                                    <p:anim calcmode="lin" valueType="num">
                                      <p:cBhvr>
                                        <p:cTn id="19" dur="498" tmFilter="0, 0; 0.125,0.2665; 0.25,0.4; 0.375,0.465; 0.5,0.5;  0.625,0.535; 0.75,0.6; 0.875,0.7335; 1,1">
                                          <p:stCondLst>
                                            <p:cond delay="1986"/>
                                          </p:stCondLst>
                                        </p:cTn>
                                        <p:tgtEl>
                                          <p:spTgt spid="10"/>
                                        </p:tgtEl>
                                        <p:attrNameLst>
                                          <p:attrName>ppt_y</p:attrName>
                                        </p:attrNameLst>
                                      </p:cBhvr>
                                      <p:tavLst>
                                        <p:tav tm="0" fmla="#ppt_y-sin(pi*$)/27">
                                          <p:val>
                                            <p:fltVal val="0"/>
                                          </p:val>
                                        </p:tav>
                                        <p:tav tm="100000">
                                          <p:val>
                                            <p:fltVal val="1"/>
                                          </p:val>
                                        </p:tav>
                                      </p:tavLst>
                                    </p:anim>
                                    <p:anim calcmode="lin" valueType="num">
                                      <p:cBhvr>
                                        <p:cTn id="20" dur="246" tmFilter="0, 0; 0.125,0.2665; 0.25,0.4; 0.375,0.465; 0.5,0.5;  0.625,0.535; 0.75,0.6; 0.875,0.7335; 1,1">
                                          <p:stCondLst>
                                            <p:cond delay="2484"/>
                                          </p:stCondLst>
                                        </p:cTn>
                                        <p:tgtEl>
                                          <p:spTgt spid="10"/>
                                        </p:tgtEl>
                                        <p:attrNameLst>
                                          <p:attrName>ppt_y</p:attrName>
                                        </p:attrNameLst>
                                      </p:cBhvr>
                                      <p:tavLst>
                                        <p:tav tm="0" fmla="#ppt_y-sin(pi*$)/81">
                                          <p:val>
                                            <p:fltVal val="0"/>
                                          </p:val>
                                        </p:tav>
                                        <p:tav tm="100000">
                                          <p:val>
                                            <p:fltVal val="1"/>
                                          </p:val>
                                        </p:tav>
                                      </p:tavLst>
                                    </p:anim>
                                    <p:animScale>
                                      <p:cBhvr>
                                        <p:cTn id="21" dur="39">
                                          <p:stCondLst>
                                            <p:cond delay="975"/>
                                          </p:stCondLst>
                                        </p:cTn>
                                        <p:tgtEl>
                                          <p:spTgt spid="10"/>
                                        </p:tgtEl>
                                      </p:cBhvr>
                                      <p:to x="100000" y="60000"/>
                                    </p:animScale>
                                    <p:animScale>
                                      <p:cBhvr>
                                        <p:cTn id="22" dur="249" decel="50000">
                                          <p:stCondLst>
                                            <p:cond delay="1014"/>
                                          </p:stCondLst>
                                        </p:cTn>
                                        <p:tgtEl>
                                          <p:spTgt spid="10"/>
                                        </p:tgtEl>
                                      </p:cBhvr>
                                      <p:to x="100000" y="100000"/>
                                    </p:animScale>
                                    <p:animScale>
                                      <p:cBhvr>
                                        <p:cTn id="23" dur="39">
                                          <p:stCondLst>
                                            <p:cond delay="1968"/>
                                          </p:stCondLst>
                                        </p:cTn>
                                        <p:tgtEl>
                                          <p:spTgt spid="10"/>
                                        </p:tgtEl>
                                      </p:cBhvr>
                                      <p:to x="100000" y="80000"/>
                                    </p:animScale>
                                    <p:animScale>
                                      <p:cBhvr>
                                        <p:cTn id="24" dur="249" decel="50000">
                                          <p:stCondLst>
                                            <p:cond delay="2007"/>
                                          </p:stCondLst>
                                        </p:cTn>
                                        <p:tgtEl>
                                          <p:spTgt spid="10"/>
                                        </p:tgtEl>
                                      </p:cBhvr>
                                      <p:to x="100000" y="100000"/>
                                    </p:animScale>
                                    <p:animScale>
                                      <p:cBhvr>
                                        <p:cTn id="25" dur="39">
                                          <p:stCondLst>
                                            <p:cond delay="2463"/>
                                          </p:stCondLst>
                                        </p:cTn>
                                        <p:tgtEl>
                                          <p:spTgt spid="10"/>
                                        </p:tgtEl>
                                      </p:cBhvr>
                                      <p:to x="100000" y="90000"/>
                                    </p:animScale>
                                    <p:animScale>
                                      <p:cBhvr>
                                        <p:cTn id="26" dur="249" decel="50000">
                                          <p:stCondLst>
                                            <p:cond delay="2502"/>
                                          </p:stCondLst>
                                        </p:cTn>
                                        <p:tgtEl>
                                          <p:spTgt spid="10"/>
                                        </p:tgtEl>
                                      </p:cBhvr>
                                      <p:to x="100000" y="100000"/>
                                    </p:animScale>
                                    <p:animScale>
                                      <p:cBhvr>
                                        <p:cTn id="27" dur="39">
                                          <p:stCondLst>
                                            <p:cond delay="2712"/>
                                          </p:stCondLst>
                                        </p:cTn>
                                        <p:tgtEl>
                                          <p:spTgt spid="10"/>
                                        </p:tgtEl>
                                      </p:cBhvr>
                                      <p:to x="100000" y="95000"/>
                                    </p:animScale>
                                    <p:animScale>
                                      <p:cBhvr>
                                        <p:cTn id="28" dur="249" decel="50000">
                                          <p:stCondLst>
                                            <p:cond delay="2751"/>
                                          </p:stCondLst>
                                        </p:cTn>
                                        <p:tgtEl>
                                          <p:spTgt spid="10"/>
                                        </p:tgtEl>
                                      </p:cBhvr>
                                      <p:to x="100000" y="100000"/>
                                    </p:animScale>
                                  </p:childTnLst>
                                </p:cTn>
                              </p:par>
                            </p:childTnLst>
                          </p:cTn>
                        </p:par>
                        <p:par>
                          <p:cTn id="29" fill="hold">
                            <p:stCondLst>
                              <p:cond delay="11000"/>
                            </p:stCondLst>
                            <p:childTnLst>
                              <p:par>
                                <p:cTn id="30" presetID="1" presetClass="path" presetSubtype="0" accel="50000" decel="50000" fill="hold" grpId="1" nodeType="afterEffect">
                                  <p:stCondLst>
                                    <p:cond delay="0"/>
                                  </p:stCondLst>
                                  <p:childTnLst>
                                    <p:animMotion origin="layout" path="M 0 0  C 0.069 0  0.125 0.07467  0.125 0.16667  C 0.125 0.25867  0.069 0.33333  0 0.33333  C -0.069 0.33333  -0.125 0.25867  -0.125 0.16667  C -0.125 0.07467  -0.069 0  0 0  Z" pathEditMode="relative" ptsTypes="">
                                      <p:cBhvr>
                                        <p:cTn id="31" dur="5000" fill="hold"/>
                                        <p:tgtEl>
                                          <p:spTgt spid="10"/>
                                        </p:tgtEl>
                                        <p:attrNameLst>
                                          <p:attrName>ppt_x</p:attrName>
                                          <p:attrName>ppt_y</p:attrName>
                                        </p:attrNameLst>
                                      </p:cBhvr>
                                    </p:animMotion>
                                  </p:childTnLst>
                                </p:cTn>
                              </p:par>
                            </p:childTnLst>
                          </p:cTn>
                        </p:par>
                        <p:par>
                          <p:cTn id="32" fill="hold">
                            <p:stCondLst>
                              <p:cond delay="16000"/>
                            </p:stCondLst>
                            <p:childTnLst>
                              <p:par>
                                <p:cTn id="33" presetID="34" presetClass="entr" presetSubtype="0" fill="hold" nodeType="afterEffect">
                                  <p:stCondLst>
                                    <p:cond delay="0"/>
                                  </p:stCondLst>
                                  <p:childTnLst>
                                    <p:set>
                                      <p:cBhvr>
                                        <p:cTn id="34" dur="1" fill="hold">
                                          <p:stCondLst>
                                            <p:cond delay="0"/>
                                          </p:stCondLst>
                                        </p:cTn>
                                        <p:tgtEl>
                                          <p:spTgt spid="32770"/>
                                        </p:tgtEl>
                                        <p:attrNameLst>
                                          <p:attrName>style.visibility</p:attrName>
                                        </p:attrNameLst>
                                      </p:cBhvr>
                                      <p:to>
                                        <p:strVal val="visible"/>
                                      </p:to>
                                    </p:set>
                                    <p:anim from="(-#ppt_w/2)" to="(#ppt_x)" calcmode="lin" valueType="num">
                                      <p:cBhvr>
                                        <p:cTn id="35" dur="1800" fill="hold">
                                          <p:stCondLst>
                                            <p:cond delay="0"/>
                                          </p:stCondLst>
                                        </p:cTn>
                                        <p:tgtEl>
                                          <p:spTgt spid="32770"/>
                                        </p:tgtEl>
                                        <p:attrNameLst>
                                          <p:attrName>ppt_x</p:attrName>
                                        </p:attrNameLst>
                                      </p:cBhvr>
                                    </p:anim>
                                    <p:anim from="0" to="-1.0" calcmode="lin" valueType="num">
                                      <p:cBhvr>
                                        <p:cTn id="36" dur="600" decel="50000" autoRev="1" fill="hold">
                                          <p:stCondLst>
                                            <p:cond delay="1800"/>
                                          </p:stCondLst>
                                        </p:cTn>
                                        <p:tgtEl>
                                          <p:spTgt spid="32770"/>
                                        </p:tgtEl>
                                        <p:attrNameLst>
                                          <p:attrName>xshear</p:attrName>
                                        </p:attrNameLst>
                                      </p:cBhvr>
                                    </p:anim>
                                    <p:animScale>
                                      <p:cBhvr>
                                        <p:cTn id="37" dur="600" decel="100000" autoRev="1" fill="hold">
                                          <p:stCondLst>
                                            <p:cond delay="1800"/>
                                          </p:stCondLst>
                                        </p:cTn>
                                        <p:tgtEl>
                                          <p:spTgt spid="32770"/>
                                        </p:tgtEl>
                                      </p:cBhvr>
                                      <p:from x="100000" y="100000"/>
                                      <p:to x="80000" y="100000"/>
                                    </p:animScale>
                                    <p:anim by="(#ppt_h/3+#ppt_w*0.1)" calcmode="lin" valueType="num">
                                      <p:cBhvr additive="sum">
                                        <p:cTn id="38" dur="600" decel="100000" autoRev="1" fill="hold">
                                          <p:stCondLst>
                                            <p:cond delay="1800"/>
                                          </p:stCondLst>
                                        </p:cTn>
                                        <p:tgtEl>
                                          <p:spTgt spid="32770"/>
                                        </p:tgtEl>
                                        <p:attrNameLst>
                                          <p:attrName>ppt_x</p:attrName>
                                        </p:attrNameLst>
                                      </p:cBhvr>
                                    </p:anim>
                                  </p:childTnLst>
                                </p:cTn>
                              </p:par>
                            </p:childTnLst>
                          </p:cTn>
                        </p:par>
                        <p:par>
                          <p:cTn id="39" fill="hold">
                            <p:stCondLst>
                              <p:cond delay="19000"/>
                            </p:stCondLst>
                            <p:childTnLst>
                              <p:par>
                                <p:cTn id="40" presetID="14" presetClass="entr" presetSubtype="10" fill="hold" grpId="0" nodeType="afterEffect">
                                  <p:stCondLst>
                                    <p:cond delay="0"/>
                                  </p:stCondLst>
                                  <p:childTnLst>
                                    <p:set>
                                      <p:cBhvr>
                                        <p:cTn id="41" dur="1" fill="hold">
                                          <p:stCondLst>
                                            <p:cond delay="0"/>
                                          </p:stCondLst>
                                        </p:cTn>
                                        <p:tgtEl>
                                          <p:spTgt spid="32771"/>
                                        </p:tgtEl>
                                        <p:attrNameLst>
                                          <p:attrName>style.visibility</p:attrName>
                                        </p:attrNameLst>
                                      </p:cBhvr>
                                      <p:to>
                                        <p:strVal val="visible"/>
                                      </p:to>
                                    </p:set>
                                    <p:animEffect transition="in" filter="randombar(horizontal)">
                                      <p:cBhvr>
                                        <p:cTn id="42" dur="5000"/>
                                        <p:tgtEl>
                                          <p:spTgt spid="327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0" grpId="1"/>
      <p:bldP spid="32771"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lstStyle/>
          <a:p>
            <a:endParaRPr lang="es-CO"/>
          </a:p>
        </p:txBody>
      </p:sp>
      <p:pic>
        <p:nvPicPr>
          <p:cNvPr id="4" name="Picture 1"/>
          <p:cNvPicPr>
            <a:picLocks noChangeAspect="1" noChangeArrowheads="1"/>
          </p:cNvPicPr>
          <p:nvPr/>
        </p:nvPicPr>
        <p:blipFill>
          <a:blip r:embed="rId2" cstate="print"/>
          <a:srcRect/>
          <a:stretch>
            <a:fillRect/>
          </a:stretch>
        </p:blipFill>
        <p:spPr bwMode="auto">
          <a:xfrm>
            <a:off x="0" y="0"/>
            <a:ext cx="9153525" cy="6858000"/>
          </a:xfrm>
          <a:prstGeom prst="rect">
            <a:avLst/>
          </a:prstGeom>
          <a:noFill/>
          <a:ln w="9525">
            <a:noFill/>
            <a:miter lim="800000"/>
            <a:headEnd/>
            <a:tailEnd/>
          </a:ln>
        </p:spPr>
      </p:pic>
      <p:sp>
        <p:nvSpPr>
          <p:cNvPr id="6" name="5 Rectángulo"/>
          <p:cNvSpPr/>
          <p:nvPr/>
        </p:nvSpPr>
        <p:spPr>
          <a:xfrm>
            <a:off x="2555776" y="764704"/>
            <a:ext cx="4285212" cy="830997"/>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s-CO" sz="4800" b="1" cap="all" dirty="0" smtClean="0">
                <a:ln w="0"/>
                <a:solidFill>
                  <a:schemeClr val="tx2"/>
                </a:solidFill>
                <a:effectLst>
                  <a:reflection blurRad="12700" stA="50000" endPos="50000" dist="5000" dir="5400000" sy="-100000" rotWithShape="0"/>
                </a:effectLst>
              </a:rPr>
              <a:t>CARRO TANQUE</a:t>
            </a:r>
            <a:endParaRPr lang="es-CO" sz="4800" b="1" cap="all" dirty="0">
              <a:ln w="0"/>
              <a:solidFill>
                <a:schemeClr val="tx2"/>
              </a:solidFill>
              <a:effectLst>
                <a:reflection blurRad="12700" stA="50000" endPos="50000" dist="5000" dir="5400000" sy="-100000" rotWithShape="0"/>
              </a:effectLst>
            </a:endParaRPr>
          </a:p>
        </p:txBody>
      </p:sp>
      <p:pic>
        <p:nvPicPr>
          <p:cNvPr id="7" name="6 Imagen" descr="Carro Tanque"/>
          <p:cNvPicPr/>
          <p:nvPr/>
        </p:nvPicPr>
        <p:blipFill>
          <a:blip r:embed="rId3" cstate="print"/>
          <a:srcRect/>
          <a:stretch>
            <a:fillRect/>
          </a:stretch>
        </p:blipFill>
        <p:spPr bwMode="auto">
          <a:xfrm>
            <a:off x="467544" y="4149080"/>
            <a:ext cx="3888432" cy="2088232"/>
          </a:xfrm>
          <a:prstGeom prst="rect">
            <a:avLst/>
          </a:prstGeom>
          <a:ln>
            <a:noFill/>
          </a:ln>
          <a:effectLst>
            <a:softEdge rad="112500"/>
          </a:effectLst>
        </p:spPr>
      </p:pic>
      <p:pic>
        <p:nvPicPr>
          <p:cNvPr id="31746" name="Picture 2" descr="http://www.ferromex.com.mx/servi/images/carroTanque.jpg"/>
          <p:cNvPicPr>
            <a:picLocks noChangeAspect="1" noChangeArrowheads="1"/>
          </p:cNvPicPr>
          <p:nvPr/>
        </p:nvPicPr>
        <p:blipFill>
          <a:blip r:embed="rId4" cstate="print"/>
          <a:srcRect/>
          <a:stretch>
            <a:fillRect/>
          </a:stretch>
        </p:blipFill>
        <p:spPr bwMode="auto">
          <a:xfrm>
            <a:off x="395536" y="2204864"/>
            <a:ext cx="3983166" cy="1728192"/>
          </a:xfrm>
          <a:prstGeom prst="rect">
            <a:avLst/>
          </a:prstGeom>
          <a:ln>
            <a:noFill/>
          </a:ln>
          <a:effectLst>
            <a:softEdge rad="112500"/>
          </a:effectLst>
        </p:spPr>
      </p:pic>
      <p:sp>
        <p:nvSpPr>
          <p:cNvPr id="31747" name="Rectangle 3"/>
          <p:cNvSpPr>
            <a:spLocks noChangeArrowheads="1"/>
          </p:cNvSpPr>
          <p:nvPr/>
        </p:nvSpPr>
        <p:spPr bwMode="auto">
          <a:xfrm>
            <a:off x="179512" y="1556792"/>
            <a:ext cx="8964488"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Longitud:</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50' 26"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Altura: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14' 27"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Capacidad de carga: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90,719 ft</a:t>
            </a:r>
            <a:r>
              <a:rPr kumimoji="0" lang="es-CO" sz="1600" b="0" i="0" u="none" strike="noStrike" cap="none" normalizeH="0" baseline="30000" dirty="0" smtClean="0">
                <a:ln>
                  <a:noFill/>
                </a:ln>
                <a:solidFill>
                  <a:schemeClr val="tx2">
                    <a:lumMod val="75000"/>
                  </a:schemeClr>
                </a:solidFill>
                <a:effectLst/>
                <a:latin typeface="Comic Sans MS" pitchFamily="66" charset="0"/>
                <a:ea typeface="Times New Roman" pitchFamily="18" charset="0"/>
                <a:cs typeface="Arial" pitchFamily="34" charset="0"/>
              </a:rPr>
              <a:t>3</a:t>
            </a:r>
            <a:endParaRPr kumimoji="0" lang="es-CO" sz="1600" b="0" i="0" u="none" strike="noStrike" cap="none" normalizeH="0" baseline="0" dirty="0" smtClean="0">
              <a:ln>
                <a:noFill/>
              </a:ln>
              <a:solidFill>
                <a:schemeClr val="tx2">
                  <a:lumMod val="75000"/>
                </a:schemeClr>
              </a:solidFill>
              <a:effectLst/>
              <a:latin typeface="Comic Sans MS" pitchFamily="66" charset="0"/>
              <a:cs typeface="Arial" pitchFamily="34" charset="0"/>
            </a:endParaRPr>
          </a:p>
        </p:txBody>
      </p:sp>
      <p:sp>
        <p:nvSpPr>
          <p:cNvPr id="10" name="9 CuadroTexto"/>
          <p:cNvSpPr txBox="1"/>
          <p:nvPr/>
        </p:nvSpPr>
        <p:spPr>
          <a:xfrm>
            <a:off x="5220072" y="2780928"/>
            <a:ext cx="2592288" cy="1754326"/>
          </a:xfrm>
          <a:prstGeom prst="rect">
            <a:avLst/>
          </a:prstGeom>
          <a:noFill/>
        </p:spPr>
        <p:txBody>
          <a:bodyPr wrap="square" rtlCol="0">
            <a:spAutoFit/>
          </a:bodyPr>
          <a:lstStyle/>
          <a:p>
            <a:pPr>
              <a:buClr>
                <a:schemeClr val="tx2">
                  <a:lumMod val="50000"/>
                </a:schemeClr>
              </a:buClr>
              <a:buFont typeface="Wingdings" pitchFamily="2" charset="2"/>
              <a:buChar char="Ø"/>
            </a:pPr>
            <a:r>
              <a:rPr lang="es-CO" dirty="0">
                <a:solidFill>
                  <a:schemeClr val="tx2">
                    <a:lumMod val="50000"/>
                  </a:schemeClr>
                </a:solidFill>
              </a:rPr>
              <a:t> </a:t>
            </a:r>
            <a:r>
              <a:rPr lang="es-CO" dirty="0"/>
              <a:t>poseen cierre hermético </a:t>
            </a:r>
            <a:endParaRPr lang="es-CO" dirty="0" smtClean="0"/>
          </a:p>
          <a:p>
            <a:pPr>
              <a:buClr>
                <a:schemeClr val="tx2">
                  <a:lumMod val="50000"/>
                </a:schemeClr>
              </a:buClr>
              <a:buFont typeface="Wingdings" pitchFamily="2" charset="2"/>
              <a:buChar char="Ø"/>
            </a:pPr>
            <a:endParaRPr lang="es-CO" dirty="0" smtClean="0"/>
          </a:p>
          <a:p>
            <a:pPr>
              <a:buClr>
                <a:schemeClr val="tx2">
                  <a:lumMod val="50000"/>
                </a:schemeClr>
              </a:buClr>
              <a:buFont typeface="Wingdings" pitchFamily="2" charset="2"/>
              <a:buChar char="Ø"/>
            </a:pPr>
            <a:r>
              <a:rPr lang="es-CO" dirty="0"/>
              <a:t>se utilizan para el transporte de productos líquidos o gaseosos</a:t>
            </a:r>
            <a:endParaRPr lang="es-CO" dirty="0">
              <a:solidFill>
                <a:schemeClr val="tx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0"/>
                                        <p:tgtEl>
                                          <p:spTgt spid="6"/>
                                        </p:tgtEl>
                                      </p:cBhvr>
                                    </p:animEffect>
                                  </p:childTnLst>
                                </p:cTn>
                              </p:par>
                            </p:childTnLst>
                          </p:cTn>
                        </p:par>
                        <p:par>
                          <p:cTn id="8" fill="hold">
                            <p:stCondLst>
                              <p:cond delay="5000"/>
                            </p:stCondLst>
                            <p:childTnLst>
                              <p:par>
                                <p:cTn id="9" presetID="8" presetClass="emph" presetSubtype="0" fill="hold" nodeType="afterEffect">
                                  <p:stCondLst>
                                    <p:cond delay="0"/>
                                  </p:stCondLst>
                                  <p:childTnLst>
                                    <p:animRot by="21600000">
                                      <p:cBhvr>
                                        <p:cTn id="10" dur="3000" fill="hold"/>
                                        <p:tgtEl>
                                          <p:spTgt spid="31746"/>
                                        </p:tgtEl>
                                        <p:attrNameLst>
                                          <p:attrName>r</p:attrName>
                                        </p:attrNameLst>
                                      </p:cBhvr>
                                    </p:animRot>
                                  </p:childTnLst>
                                </p:cTn>
                              </p:par>
                            </p:childTnLst>
                          </p:cTn>
                        </p:par>
                        <p:par>
                          <p:cTn id="11" fill="hold">
                            <p:stCondLst>
                              <p:cond delay="8000"/>
                            </p:stCondLst>
                            <p:childTnLst>
                              <p:par>
                                <p:cTn id="12" presetID="26"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870">
                                          <p:stCondLst>
                                            <p:cond delay="0"/>
                                          </p:stCondLst>
                                        </p:cTn>
                                        <p:tgtEl>
                                          <p:spTgt spid="10"/>
                                        </p:tgtEl>
                                      </p:cBhvr>
                                    </p:animEffect>
                                    <p:anim calcmode="lin" valueType="num">
                                      <p:cBhvr>
                                        <p:cTn id="15" dur="2733"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6" dur="996"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7" dur="996" tmFilter="0, 0; 0.125,0.2665; 0.25,0.4; 0.375,0.465; 0.5,0.5;  0.625,0.535; 0.75,0.6; 0.875,0.7335; 1,1">
                                          <p:stCondLst>
                                            <p:cond delay="996"/>
                                          </p:stCondLst>
                                        </p:cTn>
                                        <p:tgtEl>
                                          <p:spTgt spid="10"/>
                                        </p:tgtEl>
                                        <p:attrNameLst>
                                          <p:attrName>ppt_y</p:attrName>
                                        </p:attrNameLst>
                                      </p:cBhvr>
                                      <p:tavLst>
                                        <p:tav tm="0" fmla="#ppt_y-sin(pi*$)/9">
                                          <p:val>
                                            <p:fltVal val="0"/>
                                          </p:val>
                                        </p:tav>
                                        <p:tav tm="100000">
                                          <p:val>
                                            <p:fltVal val="1"/>
                                          </p:val>
                                        </p:tav>
                                      </p:tavLst>
                                    </p:anim>
                                    <p:anim calcmode="lin" valueType="num">
                                      <p:cBhvr>
                                        <p:cTn id="18" dur="498" tmFilter="0, 0; 0.125,0.2665; 0.25,0.4; 0.375,0.465; 0.5,0.5;  0.625,0.535; 0.75,0.6; 0.875,0.7335; 1,1">
                                          <p:stCondLst>
                                            <p:cond delay="1986"/>
                                          </p:stCondLst>
                                        </p:cTn>
                                        <p:tgtEl>
                                          <p:spTgt spid="10"/>
                                        </p:tgtEl>
                                        <p:attrNameLst>
                                          <p:attrName>ppt_y</p:attrName>
                                        </p:attrNameLst>
                                      </p:cBhvr>
                                      <p:tavLst>
                                        <p:tav tm="0" fmla="#ppt_y-sin(pi*$)/27">
                                          <p:val>
                                            <p:fltVal val="0"/>
                                          </p:val>
                                        </p:tav>
                                        <p:tav tm="100000">
                                          <p:val>
                                            <p:fltVal val="1"/>
                                          </p:val>
                                        </p:tav>
                                      </p:tavLst>
                                    </p:anim>
                                    <p:anim calcmode="lin" valueType="num">
                                      <p:cBhvr>
                                        <p:cTn id="19" dur="246" tmFilter="0, 0; 0.125,0.2665; 0.25,0.4; 0.375,0.465; 0.5,0.5;  0.625,0.535; 0.75,0.6; 0.875,0.7335; 1,1">
                                          <p:stCondLst>
                                            <p:cond delay="2484"/>
                                          </p:stCondLst>
                                        </p:cTn>
                                        <p:tgtEl>
                                          <p:spTgt spid="10"/>
                                        </p:tgtEl>
                                        <p:attrNameLst>
                                          <p:attrName>ppt_y</p:attrName>
                                        </p:attrNameLst>
                                      </p:cBhvr>
                                      <p:tavLst>
                                        <p:tav tm="0" fmla="#ppt_y-sin(pi*$)/81">
                                          <p:val>
                                            <p:fltVal val="0"/>
                                          </p:val>
                                        </p:tav>
                                        <p:tav tm="100000">
                                          <p:val>
                                            <p:fltVal val="1"/>
                                          </p:val>
                                        </p:tav>
                                      </p:tavLst>
                                    </p:anim>
                                    <p:animScale>
                                      <p:cBhvr>
                                        <p:cTn id="20" dur="39">
                                          <p:stCondLst>
                                            <p:cond delay="975"/>
                                          </p:stCondLst>
                                        </p:cTn>
                                        <p:tgtEl>
                                          <p:spTgt spid="10"/>
                                        </p:tgtEl>
                                      </p:cBhvr>
                                      <p:to x="100000" y="60000"/>
                                    </p:animScale>
                                    <p:animScale>
                                      <p:cBhvr>
                                        <p:cTn id="21" dur="249" decel="50000">
                                          <p:stCondLst>
                                            <p:cond delay="1014"/>
                                          </p:stCondLst>
                                        </p:cTn>
                                        <p:tgtEl>
                                          <p:spTgt spid="10"/>
                                        </p:tgtEl>
                                      </p:cBhvr>
                                      <p:to x="100000" y="100000"/>
                                    </p:animScale>
                                    <p:animScale>
                                      <p:cBhvr>
                                        <p:cTn id="22" dur="39">
                                          <p:stCondLst>
                                            <p:cond delay="1968"/>
                                          </p:stCondLst>
                                        </p:cTn>
                                        <p:tgtEl>
                                          <p:spTgt spid="10"/>
                                        </p:tgtEl>
                                      </p:cBhvr>
                                      <p:to x="100000" y="80000"/>
                                    </p:animScale>
                                    <p:animScale>
                                      <p:cBhvr>
                                        <p:cTn id="23" dur="249" decel="50000">
                                          <p:stCondLst>
                                            <p:cond delay="2007"/>
                                          </p:stCondLst>
                                        </p:cTn>
                                        <p:tgtEl>
                                          <p:spTgt spid="10"/>
                                        </p:tgtEl>
                                      </p:cBhvr>
                                      <p:to x="100000" y="100000"/>
                                    </p:animScale>
                                    <p:animScale>
                                      <p:cBhvr>
                                        <p:cTn id="24" dur="39">
                                          <p:stCondLst>
                                            <p:cond delay="2463"/>
                                          </p:stCondLst>
                                        </p:cTn>
                                        <p:tgtEl>
                                          <p:spTgt spid="10"/>
                                        </p:tgtEl>
                                      </p:cBhvr>
                                      <p:to x="100000" y="90000"/>
                                    </p:animScale>
                                    <p:animScale>
                                      <p:cBhvr>
                                        <p:cTn id="25" dur="249" decel="50000">
                                          <p:stCondLst>
                                            <p:cond delay="2502"/>
                                          </p:stCondLst>
                                        </p:cTn>
                                        <p:tgtEl>
                                          <p:spTgt spid="10"/>
                                        </p:tgtEl>
                                      </p:cBhvr>
                                      <p:to x="100000" y="100000"/>
                                    </p:animScale>
                                    <p:animScale>
                                      <p:cBhvr>
                                        <p:cTn id="26" dur="39">
                                          <p:stCondLst>
                                            <p:cond delay="2712"/>
                                          </p:stCondLst>
                                        </p:cTn>
                                        <p:tgtEl>
                                          <p:spTgt spid="10"/>
                                        </p:tgtEl>
                                      </p:cBhvr>
                                      <p:to x="100000" y="95000"/>
                                    </p:animScale>
                                    <p:animScale>
                                      <p:cBhvr>
                                        <p:cTn id="27" dur="249" decel="50000">
                                          <p:stCondLst>
                                            <p:cond delay="2751"/>
                                          </p:stCondLst>
                                        </p:cTn>
                                        <p:tgtEl>
                                          <p:spTgt spid="10"/>
                                        </p:tgtEl>
                                      </p:cBhvr>
                                      <p:to x="100000" y="100000"/>
                                    </p:animScale>
                                  </p:childTnLst>
                                </p:cTn>
                              </p:par>
                            </p:childTnLst>
                          </p:cTn>
                        </p:par>
                        <p:par>
                          <p:cTn id="28" fill="hold">
                            <p:stCondLst>
                              <p:cond delay="11000"/>
                            </p:stCondLst>
                            <p:childTnLst>
                              <p:par>
                                <p:cTn id="29" presetID="32" presetClass="emph" presetSubtype="0" fill="hold" nodeType="afterEffect">
                                  <p:stCondLst>
                                    <p:cond delay="0"/>
                                  </p:stCondLst>
                                  <p:childTnLst>
                                    <p:animClr clrSpc="rgb">
                                      <p:cBhvr override="childStyle">
                                        <p:cTn id="30" dur="300" fill="hold"/>
                                        <p:tgtEl>
                                          <p:spTgt spid="7"/>
                                        </p:tgtEl>
                                        <p:attrNameLst>
                                          <p:attrName>style.color</p:attrName>
                                        </p:attrNameLst>
                                      </p:cBhvr>
                                      <p:to>
                                        <a:schemeClr val="accent2"/>
                                      </p:to>
                                    </p:animClr>
                                    <p:animClr clrSpc="rgb">
                                      <p:cBhvr>
                                        <p:cTn id="31" dur="300" fill="hold"/>
                                        <p:tgtEl>
                                          <p:spTgt spid="7"/>
                                        </p:tgtEl>
                                        <p:attrNameLst>
                                          <p:attrName>fillcolor</p:attrName>
                                        </p:attrNameLst>
                                      </p:cBhvr>
                                      <p:to>
                                        <a:schemeClr val="accent2"/>
                                      </p:to>
                                    </p:animClr>
                                    <p:set>
                                      <p:cBhvr>
                                        <p:cTn id="32" dur="300" fill="hold"/>
                                        <p:tgtEl>
                                          <p:spTgt spid="7"/>
                                        </p:tgtEl>
                                        <p:attrNameLst>
                                          <p:attrName>fill.type</p:attrName>
                                        </p:attrNameLst>
                                      </p:cBhvr>
                                      <p:to>
                                        <p:strVal val="solid"/>
                                      </p:to>
                                    </p:set>
                                    <p:set>
                                      <p:cBhvr>
                                        <p:cTn id="33" dur="300" fill="hold"/>
                                        <p:tgtEl>
                                          <p:spTgt spid="7"/>
                                        </p:tgtEl>
                                        <p:attrNameLst>
                                          <p:attrName>fill.on</p:attrName>
                                        </p:attrNameLst>
                                      </p:cBhvr>
                                      <p:to>
                                        <p:strVal val="true"/>
                                      </p:to>
                                    </p:set>
                                    <p:animRot by="120000">
                                      <p:cBhvr>
                                        <p:cTn id="34" dur="300" fill="hold">
                                          <p:stCondLst>
                                            <p:cond delay="0"/>
                                          </p:stCondLst>
                                        </p:cTn>
                                        <p:tgtEl>
                                          <p:spTgt spid="7"/>
                                        </p:tgtEl>
                                        <p:attrNameLst>
                                          <p:attrName>r</p:attrName>
                                        </p:attrNameLst>
                                      </p:cBhvr>
                                    </p:animRot>
                                    <p:animRot by="-240000">
                                      <p:cBhvr>
                                        <p:cTn id="35" dur="600" fill="hold">
                                          <p:stCondLst>
                                            <p:cond delay="600"/>
                                          </p:stCondLst>
                                        </p:cTn>
                                        <p:tgtEl>
                                          <p:spTgt spid="7"/>
                                        </p:tgtEl>
                                        <p:attrNameLst>
                                          <p:attrName>r</p:attrName>
                                        </p:attrNameLst>
                                      </p:cBhvr>
                                    </p:animRot>
                                    <p:animRot by="240000">
                                      <p:cBhvr>
                                        <p:cTn id="36" dur="600" fill="hold">
                                          <p:stCondLst>
                                            <p:cond delay="1200"/>
                                          </p:stCondLst>
                                        </p:cTn>
                                        <p:tgtEl>
                                          <p:spTgt spid="7"/>
                                        </p:tgtEl>
                                        <p:attrNameLst>
                                          <p:attrName>r</p:attrName>
                                        </p:attrNameLst>
                                      </p:cBhvr>
                                    </p:animRot>
                                    <p:animRot by="-240000">
                                      <p:cBhvr>
                                        <p:cTn id="37" dur="600" fill="hold">
                                          <p:stCondLst>
                                            <p:cond delay="1800"/>
                                          </p:stCondLst>
                                        </p:cTn>
                                        <p:tgtEl>
                                          <p:spTgt spid="7"/>
                                        </p:tgtEl>
                                        <p:attrNameLst>
                                          <p:attrName>r</p:attrName>
                                        </p:attrNameLst>
                                      </p:cBhvr>
                                    </p:animRot>
                                    <p:animRot by="120000">
                                      <p:cBhvr>
                                        <p:cTn id="38" dur="600" fill="hold">
                                          <p:stCondLst>
                                            <p:cond delay="2400"/>
                                          </p:stCondLst>
                                        </p:cTn>
                                        <p:tgtEl>
                                          <p:spTgt spid="7"/>
                                        </p:tgtEl>
                                        <p:attrNameLst>
                                          <p:attrName>r</p:attrName>
                                        </p:attrNameLst>
                                      </p:cBhvr>
                                    </p:animRot>
                                  </p:childTnLst>
                                </p:cTn>
                              </p:par>
                            </p:childTnLst>
                          </p:cTn>
                        </p:par>
                        <p:par>
                          <p:cTn id="39" fill="hold">
                            <p:stCondLst>
                              <p:cond delay="14000"/>
                            </p:stCondLst>
                            <p:childTnLst>
                              <p:par>
                                <p:cTn id="40" presetID="63" presetClass="path" presetSubtype="0" accel="50000" decel="50000" fill="hold" grpId="1" nodeType="afterEffect">
                                  <p:stCondLst>
                                    <p:cond delay="0"/>
                                  </p:stCondLst>
                                  <p:childTnLst>
                                    <p:animMotion origin="layout" path="M -0.25 -1.48148E-6 L 1.11022E-16 -1.48148E-6 " pathEditMode="relative" rAng="0" ptsTypes="AA">
                                      <p:cBhvr>
                                        <p:cTn id="41" dur="5000" fill="hold"/>
                                        <p:tgtEl>
                                          <p:spTgt spid="10"/>
                                        </p:tgtEl>
                                        <p:attrNameLst>
                                          <p:attrName>ppt_x</p:attrName>
                                          <p:attrName>ppt_y</p:attrName>
                                        </p:attrNameLst>
                                      </p:cBhvr>
                                      <p:rCtr x="125" y="0"/>
                                    </p:animMotion>
                                  </p:childTnLst>
                                </p:cTn>
                              </p:par>
                            </p:childTnLst>
                          </p:cTn>
                        </p:par>
                        <p:par>
                          <p:cTn id="42" fill="hold">
                            <p:stCondLst>
                              <p:cond delay="19000"/>
                            </p:stCondLst>
                            <p:childTnLst>
                              <p:par>
                                <p:cTn id="43" presetID="55" presetClass="entr" presetSubtype="0" fill="hold" grpId="0" nodeType="afterEffect">
                                  <p:stCondLst>
                                    <p:cond delay="0"/>
                                  </p:stCondLst>
                                  <p:childTnLst>
                                    <p:set>
                                      <p:cBhvr>
                                        <p:cTn id="44" dur="1" fill="hold">
                                          <p:stCondLst>
                                            <p:cond delay="0"/>
                                          </p:stCondLst>
                                        </p:cTn>
                                        <p:tgtEl>
                                          <p:spTgt spid="31747"/>
                                        </p:tgtEl>
                                        <p:attrNameLst>
                                          <p:attrName>style.visibility</p:attrName>
                                        </p:attrNameLst>
                                      </p:cBhvr>
                                      <p:to>
                                        <p:strVal val="visible"/>
                                      </p:to>
                                    </p:set>
                                    <p:anim calcmode="lin" valueType="num">
                                      <p:cBhvr>
                                        <p:cTn id="45" dur="3000" fill="hold"/>
                                        <p:tgtEl>
                                          <p:spTgt spid="31747"/>
                                        </p:tgtEl>
                                        <p:attrNameLst>
                                          <p:attrName>ppt_w</p:attrName>
                                        </p:attrNameLst>
                                      </p:cBhvr>
                                      <p:tavLst>
                                        <p:tav tm="0">
                                          <p:val>
                                            <p:strVal val="#ppt_w*0.70"/>
                                          </p:val>
                                        </p:tav>
                                        <p:tav tm="100000">
                                          <p:val>
                                            <p:strVal val="#ppt_w"/>
                                          </p:val>
                                        </p:tav>
                                      </p:tavLst>
                                    </p:anim>
                                    <p:anim calcmode="lin" valueType="num">
                                      <p:cBhvr>
                                        <p:cTn id="46" dur="3000" fill="hold"/>
                                        <p:tgtEl>
                                          <p:spTgt spid="31747"/>
                                        </p:tgtEl>
                                        <p:attrNameLst>
                                          <p:attrName>ppt_h</p:attrName>
                                        </p:attrNameLst>
                                      </p:cBhvr>
                                      <p:tavLst>
                                        <p:tav tm="0">
                                          <p:val>
                                            <p:strVal val="#ppt_h"/>
                                          </p:val>
                                        </p:tav>
                                        <p:tav tm="100000">
                                          <p:val>
                                            <p:strVal val="#ppt_h"/>
                                          </p:val>
                                        </p:tav>
                                      </p:tavLst>
                                    </p:anim>
                                    <p:animEffect transition="in" filter="fade">
                                      <p:cBhvr>
                                        <p:cTn id="47" dur="3000"/>
                                        <p:tgtEl>
                                          <p:spTgt spid="31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1747" grpId="0"/>
      <p:bldP spid="10" grpId="0"/>
      <p:bldP spid="10" grpId="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lstStyle/>
          <a:p>
            <a:endParaRPr lang="es-CO"/>
          </a:p>
        </p:txBody>
      </p:sp>
      <p:pic>
        <p:nvPicPr>
          <p:cNvPr id="4" name="Picture 1"/>
          <p:cNvPicPr>
            <a:picLocks noChangeAspect="1" noChangeArrowheads="1"/>
          </p:cNvPicPr>
          <p:nvPr/>
        </p:nvPicPr>
        <p:blipFill>
          <a:blip r:embed="rId2" cstate="print"/>
          <a:srcRect/>
          <a:stretch>
            <a:fillRect/>
          </a:stretch>
        </p:blipFill>
        <p:spPr bwMode="auto">
          <a:xfrm>
            <a:off x="0" y="0"/>
            <a:ext cx="9153525" cy="6858000"/>
          </a:xfrm>
          <a:prstGeom prst="rect">
            <a:avLst/>
          </a:prstGeom>
          <a:noFill/>
          <a:ln w="9525">
            <a:noFill/>
            <a:miter lim="800000"/>
            <a:headEnd/>
            <a:tailEnd/>
          </a:ln>
        </p:spPr>
      </p:pic>
      <p:sp>
        <p:nvSpPr>
          <p:cNvPr id="5" name="4 Rectángulo"/>
          <p:cNvSpPr/>
          <p:nvPr/>
        </p:nvSpPr>
        <p:spPr>
          <a:xfrm>
            <a:off x="1619672" y="764704"/>
            <a:ext cx="6044476" cy="1077218"/>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CO" sz="3200" b="1" cap="all" dirty="0" smtClean="0">
                <a:ln w="0"/>
                <a:solidFill>
                  <a:schemeClr val="tx2"/>
                </a:solidFill>
                <a:effectLst>
                  <a:reflection blurRad="12700" stA="50000" endPos="50000" dist="5000" dir="5400000" sy="-100000" rotWithShape="0"/>
                </a:effectLst>
              </a:rPr>
              <a:t>PALLET DOS NIVELES PARA AUTOS </a:t>
            </a:r>
          </a:p>
          <a:p>
            <a:pPr algn="ctr"/>
            <a:r>
              <a:rPr lang="es-CO" sz="3200" b="1" cap="all" dirty="0" smtClean="0">
                <a:ln w="0"/>
                <a:solidFill>
                  <a:schemeClr val="tx2"/>
                </a:solidFill>
                <a:effectLst>
                  <a:reflection blurRad="12700" stA="50000" endPos="50000" dist="5000" dir="5400000" sy="-100000" rotWithShape="0"/>
                </a:effectLst>
              </a:rPr>
              <a:t>PLATAFORMA INTERMEDIAL</a:t>
            </a:r>
            <a:endParaRPr lang="es-CO" sz="3200" b="1" cap="all" dirty="0">
              <a:ln w="0"/>
              <a:solidFill>
                <a:schemeClr val="tx2"/>
              </a:solidFill>
              <a:effectLst>
                <a:reflection blurRad="12700" stA="50000" endPos="50000" dist="5000" dir="5400000" sy="-100000" rotWithShape="0"/>
              </a:effectLst>
            </a:endParaRPr>
          </a:p>
        </p:txBody>
      </p:sp>
      <p:sp>
        <p:nvSpPr>
          <p:cNvPr id="7" name="6 CuadroTexto"/>
          <p:cNvSpPr txBox="1"/>
          <p:nvPr/>
        </p:nvSpPr>
        <p:spPr>
          <a:xfrm>
            <a:off x="1043608" y="3284984"/>
            <a:ext cx="2592288" cy="2308324"/>
          </a:xfrm>
          <a:prstGeom prst="rect">
            <a:avLst/>
          </a:prstGeom>
          <a:noFill/>
        </p:spPr>
        <p:txBody>
          <a:bodyPr wrap="square" rtlCol="0">
            <a:spAutoFit/>
          </a:bodyPr>
          <a:lstStyle/>
          <a:p>
            <a:pPr>
              <a:buClr>
                <a:schemeClr val="tx2">
                  <a:lumMod val="50000"/>
                </a:schemeClr>
              </a:buClr>
              <a:buFont typeface="Wingdings" pitchFamily="2" charset="2"/>
              <a:buChar char="Ø"/>
            </a:pPr>
            <a:r>
              <a:rPr lang="es-CO" dirty="0"/>
              <a:t>transporte de carga en general o carga </a:t>
            </a:r>
            <a:r>
              <a:rPr lang="es-CO" dirty="0" smtClean="0"/>
              <a:t>pesada</a:t>
            </a:r>
          </a:p>
          <a:p>
            <a:pPr>
              <a:buClr>
                <a:schemeClr val="tx2">
                  <a:lumMod val="50000"/>
                </a:schemeClr>
              </a:buClr>
              <a:buFont typeface="Wingdings" pitchFamily="2" charset="2"/>
              <a:buChar char="Ø"/>
            </a:pPr>
            <a:endParaRPr lang="es-CO" dirty="0"/>
          </a:p>
          <a:p>
            <a:pPr>
              <a:buClr>
                <a:schemeClr val="tx2">
                  <a:lumMod val="50000"/>
                </a:schemeClr>
              </a:buClr>
              <a:buFont typeface="Wingdings" pitchFamily="2" charset="2"/>
              <a:buChar char="Ø"/>
            </a:pPr>
            <a:r>
              <a:rPr lang="es-CO" dirty="0"/>
              <a:t>no requiere protección contra el medio ambiente.</a:t>
            </a:r>
          </a:p>
          <a:p>
            <a:pPr>
              <a:buClr>
                <a:schemeClr val="tx2">
                  <a:lumMod val="50000"/>
                </a:schemeClr>
              </a:buClr>
            </a:pPr>
            <a:endParaRPr lang="es-CO" dirty="0"/>
          </a:p>
          <a:p>
            <a:pPr>
              <a:buClr>
                <a:schemeClr val="tx2">
                  <a:lumMod val="50000"/>
                </a:schemeClr>
              </a:buClr>
              <a:buFont typeface="Wingdings" pitchFamily="2" charset="2"/>
              <a:buChar char="Ø"/>
            </a:pPr>
            <a:endParaRPr lang="es-CO" dirty="0">
              <a:solidFill>
                <a:schemeClr val="tx2">
                  <a:lumMod val="75000"/>
                </a:schemeClr>
              </a:solidFill>
            </a:endParaRPr>
          </a:p>
        </p:txBody>
      </p:sp>
      <p:pic>
        <p:nvPicPr>
          <p:cNvPr id="8" name="7 Imagen" descr="Pallet dos niveles para autos. Plataforma intermodal"/>
          <p:cNvPicPr/>
          <p:nvPr/>
        </p:nvPicPr>
        <p:blipFill>
          <a:blip r:embed="rId3" cstate="print"/>
          <a:srcRect/>
          <a:stretch>
            <a:fillRect/>
          </a:stretch>
        </p:blipFill>
        <p:spPr bwMode="auto">
          <a:xfrm>
            <a:off x="4355976" y="3212976"/>
            <a:ext cx="4536504" cy="2736304"/>
          </a:xfrm>
          <a:prstGeom prst="rect">
            <a:avLst/>
          </a:prstGeom>
          <a:ln>
            <a:noFill/>
          </a:ln>
          <a:effectLst>
            <a:softEdge rad="112500"/>
          </a:effectLst>
        </p:spPr>
      </p:pic>
      <p:sp>
        <p:nvSpPr>
          <p:cNvPr id="30721" name="Rectangle 1"/>
          <p:cNvSpPr>
            <a:spLocks noChangeArrowheads="1"/>
          </p:cNvSpPr>
          <p:nvPr/>
        </p:nvSpPr>
        <p:spPr bwMode="auto">
          <a:xfrm>
            <a:off x="0" y="1853045"/>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Longitud:</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304' 11 .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Longitud con coples:</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58' 4"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Altura: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57"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Capacidad cúbica: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586,500 lb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Peso neto sin carga: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215,500 lb</a:t>
            </a:r>
            <a:endParaRPr kumimoji="0" lang="es-CO" sz="1600" b="0" i="0" u="none" strike="noStrike" cap="none" normalizeH="0" baseline="0" dirty="0" smtClean="0">
              <a:ln>
                <a:noFill/>
              </a:ln>
              <a:solidFill>
                <a:schemeClr val="tx2">
                  <a:lumMod val="75000"/>
                </a:schemeClr>
              </a:solidFill>
              <a:effectLst/>
              <a:latin typeface="Comic Sans MS" pitchFamily="66"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0" fill="hold"/>
                                        <p:tgtEl>
                                          <p:spTgt spid="5"/>
                                        </p:tgtEl>
                                        <p:attrNameLst>
                                          <p:attrName>ppt_w</p:attrName>
                                        </p:attrNameLst>
                                      </p:cBhvr>
                                      <p:tavLst>
                                        <p:tav tm="0">
                                          <p:val>
                                            <p:strVal val="#ppt_w*0.70"/>
                                          </p:val>
                                        </p:tav>
                                        <p:tav tm="100000">
                                          <p:val>
                                            <p:strVal val="#ppt_w"/>
                                          </p:val>
                                        </p:tav>
                                      </p:tavLst>
                                    </p:anim>
                                    <p:anim calcmode="lin" valueType="num">
                                      <p:cBhvr>
                                        <p:cTn id="8" dur="5000" fill="hold"/>
                                        <p:tgtEl>
                                          <p:spTgt spid="5"/>
                                        </p:tgtEl>
                                        <p:attrNameLst>
                                          <p:attrName>ppt_h</p:attrName>
                                        </p:attrNameLst>
                                      </p:cBhvr>
                                      <p:tavLst>
                                        <p:tav tm="0">
                                          <p:val>
                                            <p:strVal val="#ppt_h"/>
                                          </p:val>
                                        </p:tav>
                                        <p:tav tm="100000">
                                          <p:val>
                                            <p:strVal val="#ppt_h"/>
                                          </p:val>
                                        </p:tav>
                                      </p:tavLst>
                                    </p:anim>
                                    <p:animEffect transition="in" filter="fade">
                                      <p:cBhvr>
                                        <p:cTn id="9" dur="5000"/>
                                        <p:tgtEl>
                                          <p:spTgt spid="5"/>
                                        </p:tgtEl>
                                      </p:cBhvr>
                                    </p:animEffect>
                                  </p:childTnLst>
                                </p:cTn>
                              </p:par>
                            </p:childTnLst>
                          </p:cTn>
                        </p:par>
                        <p:par>
                          <p:cTn id="10" fill="hold">
                            <p:stCondLst>
                              <p:cond delay="5000"/>
                            </p:stCondLst>
                            <p:childTnLst>
                              <p:par>
                                <p:cTn id="11" presetID="8" presetClass="emph" presetSubtype="0" fill="hold" grpId="1" nodeType="afterEffect">
                                  <p:stCondLst>
                                    <p:cond delay="0"/>
                                  </p:stCondLst>
                                  <p:childTnLst>
                                    <p:animRot by="21600000">
                                      <p:cBhvr>
                                        <p:cTn id="12" dur="5000" fill="hold"/>
                                        <p:tgtEl>
                                          <p:spTgt spid="5"/>
                                        </p:tgtEl>
                                        <p:attrNameLst>
                                          <p:attrName>r</p:attrName>
                                        </p:attrNameLst>
                                      </p:cBhvr>
                                    </p:animRot>
                                  </p:childTnLst>
                                </p:cTn>
                              </p:par>
                            </p:childTnLst>
                          </p:cTn>
                        </p:par>
                        <p:par>
                          <p:cTn id="13" fill="hold">
                            <p:stCondLst>
                              <p:cond delay="10000"/>
                            </p:stCondLst>
                            <p:childTnLst>
                              <p:par>
                                <p:cTn id="14" presetID="26"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870">
                                          <p:stCondLst>
                                            <p:cond delay="0"/>
                                          </p:stCondLst>
                                        </p:cTn>
                                        <p:tgtEl>
                                          <p:spTgt spid="7"/>
                                        </p:tgtEl>
                                      </p:cBhvr>
                                    </p:animEffect>
                                    <p:anim calcmode="lin" valueType="num">
                                      <p:cBhvr>
                                        <p:cTn id="17" dur="2733"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8" dur="996"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9" dur="996" tmFilter="0, 0; 0.125,0.2665; 0.25,0.4; 0.375,0.465; 0.5,0.5;  0.625,0.535; 0.75,0.6; 0.875,0.7335; 1,1">
                                          <p:stCondLst>
                                            <p:cond delay="996"/>
                                          </p:stCondLst>
                                        </p:cTn>
                                        <p:tgtEl>
                                          <p:spTgt spid="7"/>
                                        </p:tgtEl>
                                        <p:attrNameLst>
                                          <p:attrName>ppt_y</p:attrName>
                                        </p:attrNameLst>
                                      </p:cBhvr>
                                      <p:tavLst>
                                        <p:tav tm="0" fmla="#ppt_y-sin(pi*$)/9">
                                          <p:val>
                                            <p:fltVal val="0"/>
                                          </p:val>
                                        </p:tav>
                                        <p:tav tm="100000">
                                          <p:val>
                                            <p:fltVal val="1"/>
                                          </p:val>
                                        </p:tav>
                                      </p:tavLst>
                                    </p:anim>
                                    <p:anim calcmode="lin" valueType="num">
                                      <p:cBhvr>
                                        <p:cTn id="20" dur="498" tmFilter="0, 0; 0.125,0.2665; 0.25,0.4; 0.375,0.465; 0.5,0.5;  0.625,0.535; 0.75,0.6; 0.875,0.7335; 1,1">
                                          <p:stCondLst>
                                            <p:cond delay="1986"/>
                                          </p:stCondLst>
                                        </p:cTn>
                                        <p:tgtEl>
                                          <p:spTgt spid="7"/>
                                        </p:tgtEl>
                                        <p:attrNameLst>
                                          <p:attrName>ppt_y</p:attrName>
                                        </p:attrNameLst>
                                      </p:cBhvr>
                                      <p:tavLst>
                                        <p:tav tm="0" fmla="#ppt_y-sin(pi*$)/27">
                                          <p:val>
                                            <p:fltVal val="0"/>
                                          </p:val>
                                        </p:tav>
                                        <p:tav tm="100000">
                                          <p:val>
                                            <p:fltVal val="1"/>
                                          </p:val>
                                        </p:tav>
                                      </p:tavLst>
                                    </p:anim>
                                    <p:anim calcmode="lin" valueType="num">
                                      <p:cBhvr>
                                        <p:cTn id="21" dur="246" tmFilter="0, 0; 0.125,0.2665; 0.25,0.4; 0.375,0.465; 0.5,0.5;  0.625,0.535; 0.75,0.6; 0.875,0.7335; 1,1">
                                          <p:stCondLst>
                                            <p:cond delay="2484"/>
                                          </p:stCondLst>
                                        </p:cTn>
                                        <p:tgtEl>
                                          <p:spTgt spid="7"/>
                                        </p:tgtEl>
                                        <p:attrNameLst>
                                          <p:attrName>ppt_y</p:attrName>
                                        </p:attrNameLst>
                                      </p:cBhvr>
                                      <p:tavLst>
                                        <p:tav tm="0" fmla="#ppt_y-sin(pi*$)/81">
                                          <p:val>
                                            <p:fltVal val="0"/>
                                          </p:val>
                                        </p:tav>
                                        <p:tav tm="100000">
                                          <p:val>
                                            <p:fltVal val="1"/>
                                          </p:val>
                                        </p:tav>
                                      </p:tavLst>
                                    </p:anim>
                                    <p:animScale>
                                      <p:cBhvr>
                                        <p:cTn id="22" dur="39">
                                          <p:stCondLst>
                                            <p:cond delay="975"/>
                                          </p:stCondLst>
                                        </p:cTn>
                                        <p:tgtEl>
                                          <p:spTgt spid="7"/>
                                        </p:tgtEl>
                                      </p:cBhvr>
                                      <p:to x="100000" y="60000"/>
                                    </p:animScale>
                                    <p:animScale>
                                      <p:cBhvr>
                                        <p:cTn id="23" dur="249" decel="50000">
                                          <p:stCondLst>
                                            <p:cond delay="1014"/>
                                          </p:stCondLst>
                                        </p:cTn>
                                        <p:tgtEl>
                                          <p:spTgt spid="7"/>
                                        </p:tgtEl>
                                      </p:cBhvr>
                                      <p:to x="100000" y="100000"/>
                                    </p:animScale>
                                    <p:animScale>
                                      <p:cBhvr>
                                        <p:cTn id="24" dur="39">
                                          <p:stCondLst>
                                            <p:cond delay="1968"/>
                                          </p:stCondLst>
                                        </p:cTn>
                                        <p:tgtEl>
                                          <p:spTgt spid="7"/>
                                        </p:tgtEl>
                                      </p:cBhvr>
                                      <p:to x="100000" y="80000"/>
                                    </p:animScale>
                                    <p:animScale>
                                      <p:cBhvr>
                                        <p:cTn id="25" dur="249" decel="50000">
                                          <p:stCondLst>
                                            <p:cond delay="2007"/>
                                          </p:stCondLst>
                                        </p:cTn>
                                        <p:tgtEl>
                                          <p:spTgt spid="7"/>
                                        </p:tgtEl>
                                      </p:cBhvr>
                                      <p:to x="100000" y="100000"/>
                                    </p:animScale>
                                    <p:animScale>
                                      <p:cBhvr>
                                        <p:cTn id="26" dur="39">
                                          <p:stCondLst>
                                            <p:cond delay="2463"/>
                                          </p:stCondLst>
                                        </p:cTn>
                                        <p:tgtEl>
                                          <p:spTgt spid="7"/>
                                        </p:tgtEl>
                                      </p:cBhvr>
                                      <p:to x="100000" y="90000"/>
                                    </p:animScale>
                                    <p:animScale>
                                      <p:cBhvr>
                                        <p:cTn id="27" dur="249" decel="50000">
                                          <p:stCondLst>
                                            <p:cond delay="2502"/>
                                          </p:stCondLst>
                                        </p:cTn>
                                        <p:tgtEl>
                                          <p:spTgt spid="7"/>
                                        </p:tgtEl>
                                      </p:cBhvr>
                                      <p:to x="100000" y="100000"/>
                                    </p:animScale>
                                    <p:animScale>
                                      <p:cBhvr>
                                        <p:cTn id="28" dur="39">
                                          <p:stCondLst>
                                            <p:cond delay="2712"/>
                                          </p:stCondLst>
                                        </p:cTn>
                                        <p:tgtEl>
                                          <p:spTgt spid="7"/>
                                        </p:tgtEl>
                                      </p:cBhvr>
                                      <p:to x="100000" y="95000"/>
                                    </p:animScale>
                                    <p:animScale>
                                      <p:cBhvr>
                                        <p:cTn id="29" dur="249" decel="50000">
                                          <p:stCondLst>
                                            <p:cond delay="2751"/>
                                          </p:stCondLst>
                                        </p:cTn>
                                        <p:tgtEl>
                                          <p:spTgt spid="7"/>
                                        </p:tgtEl>
                                      </p:cBhvr>
                                      <p:to x="100000" y="100000"/>
                                    </p:animScale>
                                  </p:childTnLst>
                                </p:cTn>
                              </p:par>
                            </p:childTnLst>
                          </p:cTn>
                        </p:par>
                        <p:par>
                          <p:cTn id="30" fill="hold">
                            <p:stCondLst>
                              <p:cond delay="13000"/>
                            </p:stCondLst>
                            <p:childTnLst>
                              <p:par>
                                <p:cTn id="31" presetID="1" presetClass="path" presetSubtype="0" accel="50000" decel="50000" fill="hold" grpId="1" nodeType="afterEffect">
                                  <p:stCondLst>
                                    <p:cond delay="0"/>
                                  </p:stCondLst>
                                  <p:childTnLst>
                                    <p:animMotion origin="layout" path="M 0 0  C 0.069 0  0.125 0.07467  0.125 0.16667  C 0.125 0.25867  0.069 0.33333  0 0.33333  C -0.069 0.33333  -0.125 0.25867  -0.125 0.16667  C -0.125 0.07467  -0.069 0  0 0  Z" pathEditMode="relative" ptsTypes="">
                                      <p:cBhvr>
                                        <p:cTn id="32" dur="5000" fill="hold"/>
                                        <p:tgtEl>
                                          <p:spTgt spid="7"/>
                                        </p:tgtEl>
                                        <p:attrNameLst>
                                          <p:attrName>ppt_x</p:attrName>
                                          <p:attrName>ppt_y</p:attrName>
                                        </p:attrNameLst>
                                      </p:cBhvr>
                                    </p:animMotion>
                                  </p:childTnLst>
                                </p:cTn>
                              </p:par>
                            </p:childTnLst>
                          </p:cTn>
                        </p:par>
                        <p:par>
                          <p:cTn id="33" fill="hold">
                            <p:stCondLst>
                              <p:cond delay="18000"/>
                            </p:stCondLst>
                            <p:childTnLst>
                              <p:par>
                                <p:cTn id="34" presetID="55" presetClass="entr" presetSubtype="0"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3000" fill="hold"/>
                                        <p:tgtEl>
                                          <p:spTgt spid="8"/>
                                        </p:tgtEl>
                                        <p:attrNameLst>
                                          <p:attrName>ppt_w</p:attrName>
                                        </p:attrNameLst>
                                      </p:cBhvr>
                                      <p:tavLst>
                                        <p:tav tm="0">
                                          <p:val>
                                            <p:strVal val="#ppt_w*0.70"/>
                                          </p:val>
                                        </p:tav>
                                        <p:tav tm="100000">
                                          <p:val>
                                            <p:strVal val="#ppt_w"/>
                                          </p:val>
                                        </p:tav>
                                      </p:tavLst>
                                    </p:anim>
                                    <p:anim calcmode="lin" valueType="num">
                                      <p:cBhvr>
                                        <p:cTn id="37" dur="3000" fill="hold"/>
                                        <p:tgtEl>
                                          <p:spTgt spid="8"/>
                                        </p:tgtEl>
                                        <p:attrNameLst>
                                          <p:attrName>ppt_h</p:attrName>
                                        </p:attrNameLst>
                                      </p:cBhvr>
                                      <p:tavLst>
                                        <p:tav tm="0">
                                          <p:val>
                                            <p:strVal val="#ppt_h"/>
                                          </p:val>
                                        </p:tav>
                                        <p:tav tm="100000">
                                          <p:val>
                                            <p:strVal val="#ppt_h"/>
                                          </p:val>
                                        </p:tav>
                                      </p:tavLst>
                                    </p:anim>
                                    <p:animEffect transition="in" filter="fade">
                                      <p:cBhvr>
                                        <p:cTn id="38" dur="3000"/>
                                        <p:tgtEl>
                                          <p:spTgt spid="8"/>
                                        </p:tgtEl>
                                      </p:cBhvr>
                                    </p:animEffect>
                                  </p:childTnLst>
                                </p:cTn>
                              </p:par>
                            </p:childTnLst>
                          </p:cTn>
                        </p:par>
                        <p:par>
                          <p:cTn id="39" fill="hold">
                            <p:stCondLst>
                              <p:cond delay="21000"/>
                            </p:stCondLst>
                            <p:childTnLst>
                              <p:par>
                                <p:cTn id="40" presetID="6" presetClass="entr" presetSubtype="16" fill="hold" grpId="0" nodeType="afterEffect">
                                  <p:stCondLst>
                                    <p:cond delay="0"/>
                                  </p:stCondLst>
                                  <p:childTnLst>
                                    <p:set>
                                      <p:cBhvr>
                                        <p:cTn id="41" dur="1" fill="hold">
                                          <p:stCondLst>
                                            <p:cond delay="0"/>
                                          </p:stCondLst>
                                        </p:cTn>
                                        <p:tgtEl>
                                          <p:spTgt spid="30721"/>
                                        </p:tgtEl>
                                        <p:attrNameLst>
                                          <p:attrName>style.visibility</p:attrName>
                                        </p:attrNameLst>
                                      </p:cBhvr>
                                      <p:to>
                                        <p:strVal val="visible"/>
                                      </p:to>
                                    </p:set>
                                    <p:animEffect transition="in" filter="circle(in)">
                                      <p:cBhvr>
                                        <p:cTn id="42" dur="3000"/>
                                        <p:tgtEl>
                                          <p:spTgt spid="307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7" grpId="0"/>
      <p:bldP spid="7" grpId="1"/>
      <p:bldP spid="30721"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idx="1"/>
          </p:nvPr>
        </p:nvSpPr>
        <p:spPr/>
        <p:txBody>
          <a:bodyPr/>
          <a:lstStyle/>
          <a:p>
            <a:endParaRPr lang="es-CO"/>
          </a:p>
        </p:txBody>
      </p:sp>
      <p:pic>
        <p:nvPicPr>
          <p:cNvPr id="4" name="Picture 1"/>
          <p:cNvPicPr>
            <a:picLocks noChangeAspect="1" noChangeArrowheads="1"/>
          </p:cNvPicPr>
          <p:nvPr/>
        </p:nvPicPr>
        <p:blipFill>
          <a:blip r:embed="rId2" cstate="print"/>
          <a:srcRect/>
          <a:stretch>
            <a:fillRect/>
          </a:stretch>
        </p:blipFill>
        <p:spPr bwMode="auto">
          <a:xfrm>
            <a:off x="0" y="0"/>
            <a:ext cx="9153525" cy="6858000"/>
          </a:xfrm>
          <a:prstGeom prst="rect">
            <a:avLst/>
          </a:prstGeom>
          <a:noFill/>
          <a:ln w="9525">
            <a:noFill/>
            <a:miter lim="800000"/>
            <a:headEnd/>
            <a:tailEnd/>
          </a:ln>
        </p:spPr>
      </p:pic>
      <p:sp>
        <p:nvSpPr>
          <p:cNvPr id="5" name="4 Rectángulo"/>
          <p:cNvSpPr/>
          <p:nvPr/>
        </p:nvSpPr>
        <p:spPr>
          <a:xfrm>
            <a:off x="1835696" y="404664"/>
            <a:ext cx="5688632" cy="144655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CO" sz="4400" b="1" cap="all" dirty="0" smtClean="0">
                <a:ln w="0"/>
                <a:solidFill>
                  <a:schemeClr val="tx2"/>
                </a:solidFill>
                <a:effectLst>
                  <a:reflection blurRad="12700" stA="50000" endPos="50000" dist="5000" dir="5400000" sy="-100000" rotWithShape="0"/>
                </a:effectLst>
              </a:rPr>
              <a:t>TRINIVEL ATOMOTRIZ</a:t>
            </a:r>
          </a:p>
          <a:p>
            <a:pPr algn="ctr"/>
            <a:r>
              <a:rPr lang="es-CO" sz="4400" b="1" cap="all" dirty="0" smtClean="0">
                <a:ln w="0"/>
                <a:solidFill>
                  <a:schemeClr val="tx2"/>
                </a:solidFill>
                <a:effectLst>
                  <a:reflection blurRad="12700" stA="50000" endPos="50000" dist="5000" dir="5400000" sy="-100000" rotWithShape="0"/>
                </a:effectLst>
              </a:rPr>
              <a:t>(AUTORACK)</a:t>
            </a:r>
            <a:endParaRPr lang="es-CO" sz="4400" b="1" cap="all" dirty="0">
              <a:ln w="0"/>
              <a:solidFill>
                <a:schemeClr val="tx2"/>
              </a:solidFill>
              <a:effectLst>
                <a:reflection blurRad="12700" stA="50000" endPos="50000" dist="5000" dir="5400000" sy="-100000" rotWithShape="0"/>
              </a:effectLst>
            </a:endParaRPr>
          </a:p>
        </p:txBody>
      </p:sp>
      <p:pic>
        <p:nvPicPr>
          <p:cNvPr id="6" name="5 Imagen" descr="Trinivel automotríz (Autorack)"/>
          <p:cNvPicPr/>
          <p:nvPr/>
        </p:nvPicPr>
        <p:blipFill>
          <a:blip r:embed="rId3" cstate="print"/>
          <a:srcRect/>
          <a:stretch>
            <a:fillRect/>
          </a:stretch>
        </p:blipFill>
        <p:spPr bwMode="auto">
          <a:xfrm>
            <a:off x="467544" y="3212976"/>
            <a:ext cx="4320480" cy="2880320"/>
          </a:xfrm>
          <a:prstGeom prst="rect">
            <a:avLst/>
          </a:prstGeom>
          <a:ln>
            <a:noFill/>
          </a:ln>
          <a:effectLst>
            <a:softEdge rad="112500"/>
          </a:effectLst>
        </p:spPr>
      </p:pic>
      <p:sp>
        <p:nvSpPr>
          <p:cNvPr id="29697" name="Rectangle 1"/>
          <p:cNvSpPr>
            <a:spLocks noChangeArrowheads="1"/>
          </p:cNvSpPr>
          <p:nvPr/>
        </p:nvSpPr>
        <p:spPr bwMode="auto">
          <a:xfrm>
            <a:off x="179512" y="2020489"/>
            <a:ext cx="8964488"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Longitud:</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72' 11 1/2"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Ancho:</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10' 8"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Altura: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20' 2"   |   </a:t>
            </a:r>
            <a:r>
              <a:rPr kumimoji="0" lang="es-CO" sz="1600" b="1"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Capacidad automotriz máxima:</a:t>
            </a:r>
            <a:r>
              <a:rPr kumimoji="0" lang="es-CO" sz="1600" b="0" i="0" u="none" strike="noStrike" cap="none" normalizeH="0" baseline="0" dirty="0" smtClean="0">
                <a:ln>
                  <a:noFill/>
                </a:ln>
                <a:solidFill>
                  <a:schemeClr val="tx2">
                    <a:lumMod val="75000"/>
                  </a:schemeClr>
                </a:solidFill>
                <a:effectLst/>
                <a:latin typeface="Comic Sans MS" pitchFamily="66" charset="0"/>
                <a:ea typeface="Times New Roman" pitchFamily="18" charset="0"/>
                <a:cs typeface="Arial" pitchFamily="34" charset="0"/>
              </a:rPr>
              <a:t> 24 unidades</a:t>
            </a:r>
            <a:endParaRPr kumimoji="0" lang="es-CO" sz="1600" b="0" i="0" u="none" strike="noStrike" cap="none" normalizeH="0" baseline="0" dirty="0" smtClean="0">
              <a:ln>
                <a:noFill/>
              </a:ln>
              <a:solidFill>
                <a:schemeClr val="tx2">
                  <a:lumMod val="75000"/>
                </a:schemeClr>
              </a:solidFill>
              <a:effectLst/>
              <a:latin typeface="Comic Sans MS" pitchFamily="66" charset="0"/>
              <a:cs typeface="Arial" pitchFamily="34" charset="0"/>
            </a:endParaRPr>
          </a:p>
        </p:txBody>
      </p:sp>
      <p:sp>
        <p:nvSpPr>
          <p:cNvPr id="8" name="7 CuadroTexto"/>
          <p:cNvSpPr txBox="1"/>
          <p:nvPr/>
        </p:nvSpPr>
        <p:spPr>
          <a:xfrm>
            <a:off x="5796136" y="3284984"/>
            <a:ext cx="2448272" cy="2308324"/>
          </a:xfrm>
          <a:prstGeom prst="rect">
            <a:avLst/>
          </a:prstGeom>
          <a:noFill/>
        </p:spPr>
        <p:txBody>
          <a:bodyPr wrap="square" rtlCol="0">
            <a:spAutoFit/>
          </a:bodyPr>
          <a:lstStyle/>
          <a:p>
            <a:pPr>
              <a:buClr>
                <a:schemeClr val="tx2">
                  <a:lumMod val="50000"/>
                </a:schemeClr>
              </a:buClr>
              <a:buFont typeface="Wingdings" pitchFamily="2" charset="2"/>
              <a:buChar char="Ø"/>
            </a:pPr>
            <a:r>
              <a:rPr lang="es-CO" dirty="0" smtClean="0"/>
              <a:t> </a:t>
            </a:r>
            <a:r>
              <a:rPr lang="es-CO" dirty="0"/>
              <a:t>utilizados para el transporte de automóviles </a:t>
            </a:r>
            <a:r>
              <a:rPr lang="es-CO" dirty="0" smtClean="0"/>
              <a:t>nuevos</a:t>
            </a:r>
            <a:endParaRPr lang="es-CO" dirty="0"/>
          </a:p>
          <a:p>
            <a:pPr>
              <a:buClr>
                <a:schemeClr val="tx2">
                  <a:lumMod val="50000"/>
                </a:schemeClr>
              </a:buClr>
              <a:buFont typeface="Wingdings" pitchFamily="2" charset="2"/>
              <a:buChar char="Ø"/>
            </a:pPr>
            <a:endParaRPr lang="es-CO" dirty="0" smtClean="0"/>
          </a:p>
          <a:p>
            <a:pPr>
              <a:buClr>
                <a:schemeClr val="tx2">
                  <a:lumMod val="50000"/>
                </a:schemeClr>
              </a:buClr>
              <a:buFont typeface="Wingdings" pitchFamily="2" charset="2"/>
              <a:buChar char="Ø"/>
            </a:pPr>
            <a:r>
              <a:rPr lang="es-CO" dirty="0"/>
              <a:t>Existen </a:t>
            </a:r>
            <a:r>
              <a:rPr lang="es-CO" dirty="0" smtClean="0"/>
              <a:t>variación</a:t>
            </a:r>
          </a:p>
          <a:p>
            <a:pPr>
              <a:buClr>
                <a:schemeClr val="tx2">
                  <a:lumMod val="50000"/>
                </a:schemeClr>
              </a:buClr>
              <a:buFont typeface="Wingdings" pitchFamily="2" charset="2"/>
              <a:buChar char="Ø"/>
            </a:pPr>
            <a:endParaRPr lang="es-CO" dirty="0" smtClean="0"/>
          </a:p>
          <a:p>
            <a:pPr>
              <a:buClr>
                <a:schemeClr val="tx2">
                  <a:lumMod val="50000"/>
                </a:schemeClr>
              </a:buClr>
              <a:buFont typeface="Wingdings" pitchFamily="2" charset="2"/>
              <a:buChar char="Ø"/>
            </a:pPr>
            <a:r>
              <a:rPr lang="es-CO" dirty="0"/>
              <a:t>garantizar la integridad del producto</a:t>
            </a:r>
            <a:endParaRPr lang="es-CO" dirty="0">
              <a:solidFill>
                <a:schemeClr val="tx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0"/>
                                        <p:tgtEl>
                                          <p:spTgt spid="5"/>
                                        </p:tgtEl>
                                      </p:cBhvr>
                                    </p:animEffect>
                                  </p:childTnLst>
                                </p:cTn>
                              </p:par>
                            </p:childTnLst>
                          </p:cTn>
                        </p:par>
                        <p:par>
                          <p:cTn id="8" fill="hold">
                            <p:stCondLst>
                              <p:cond delay="5000"/>
                            </p:stCondLst>
                            <p:childTnLst>
                              <p:par>
                                <p:cTn id="9" presetID="55"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3000" fill="hold"/>
                                        <p:tgtEl>
                                          <p:spTgt spid="6"/>
                                        </p:tgtEl>
                                        <p:attrNameLst>
                                          <p:attrName>ppt_w</p:attrName>
                                        </p:attrNameLst>
                                      </p:cBhvr>
                                      <p:tavLst>
                                        <p:tav tm="0">
                                          <p:val>
                                            <p:strVal val="#ppt_w*0.70"/>
                                          </p:val>
                                        </p:tav>
                                        <p:tav tm="100000">
                                          <p:val>
                                            <p:strVal val="#ppt_w"/>
                                          </p:val>
                                        </p:tav>
                                      </p:tavLst>
                                    </p:anim>
                                    <p:anim calcmode="lin" valueType="num">
                                      <p:cBhvr>
                                        <p:cTn id="12" dur="3000" fill="hold"/>
                                        <p:tgtEl>
                                          <p:spTgt spid="6"/>
                                        </p:tgtEl>
                                        <p:attrNameLst>
                                          <p:attrName>ppt_h</p:attrName>
                                        </p:attrNameLst>
                                      </p:cBhvr>
                                      <p:tavLst>
                                        <p:tav tm="0">
                                          <p:val>
                                            <p:strVal val="#ppt_h"/>
                                          </p:val>
                                        </p:tav>
                                        <p:tav tm="100000">
                                          <p:val>
                                            <p:strVal val="#ppt_h"/>
                                          </p:val>
                                        </p:tav>
                                      </p:tavLst>
                                    </p:anim>
                                    <p:animEffect transition="in" filter="fade">
                                      <p:cBhvr>
                                        <p:cTn id="13" dur="3000"/>
                                        <p:tgtEl>
                                          <p:spTgt spid="6"/>
                                        </p:tgtEl>
                                      </p:cBhvr>
                                    </p:animEffect>
                                  </p:childTnLst>
                                </p:cTn>
                              </p:par>
                            </p:childTnLst>
                          </p:cTn>
                        </p:par>
                        <p:par>
                          <p:cTn id="14" fill="hold">
                            <p:stCondLst>
                              <p:cond delay="8000"/>
                            </p:stCondLst>
                            <p:childTnLst>
                              <p:par>
                                <p:cTn id="15" presetID="6" presetClass="entr" presetSubtype="16"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ircle(in)">
                                      <p:cBhvr>
                                        <p:cTn id="17" dur="5000"/>
                                        <p:tgtEl>
                                          <p:spTgt spid="8"/>
                                        </p:tgtEl>
                                      </p:cBhvr>
                                    </p:animEffect>
                                  </p:childTnLst>
                                </p:cTn>
                              </p:par>
                            </p:childTnLst>
                          </p:cTn>
                        </p:par>
                        <p:par>
                          <p:cTn id="18" fill="hold">
                            <p:stCondLst>
                              <p:cond delay="13000"/>
                            </p:stCondLst>
                            <p:childTnLst>
                              <p:par>
                                <p:cTn id="19" presetID="14" presetClass="entr" presetSubtype="10" fill="hold" grpId="0" nodeType="afterEffect">
                                  <p:stCondLst>
                                    <p:cond delay="0"/>
                                  </p:stCondLst>
                                  <p:childTnLst>
                                    <p:set>
                                      <p:cBhvr>
                                        <p:cTn id="20" dur="1" fill="hold">
                                          <p:stCondLst>
                                            <p:cond delay="0"/>
                                          </p:stCondLst>
                                        </p:cTn>
                                        <p:tgtEl>
                                          <p:spTgt spid="29697"/>
                                        </p:tgtEl>
                                        <p:attrNameLst>
                                          <p:attrName>style.visibility</p:attrName>
                                        </p:attrNameLst>
                                      </p:cBhvr>
                                      <p:to>
                                        <p:strVal val="visible"/>
                                      </p:to>
                                    </p:set>
                                    <p:animEffect transition="in" filter="randombar(horizontal)">
                                      <p:cBhvr>
                                        <p:cTn id="21" dur="3000"/>
                                        <p:tgtEl>
                                          <p:spTgt spid="296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969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 name="4 Título"/>
          <p:cNvSpPr>
            <a:spLocks noGrp="1"/>
          </p:cNvSpPr>
          <p:nvPr>
            <p:ph type="title"/>
          </p:nvPr>
        </p:nvSpPr>
        <p:spPr>
          <a:xfrm>
            <a:off x="457200" y="704088"/>
            <a:ext cx="8305800" cy="4225110"/>
          </a:xfrm>
        </p:spPr>
        <p:txBody>
          <a:bodyPr>
            <a:normAutofit/>
          </a:bodyPr>
          <a:lstStyle/>
          <a:p>
            <a:pPr algn="ctr"/>
            <a:r>
              <a:rPr lang="es-MX" b="1" u="sng" dirty="0" smtClean="0"/>
              <a:t>AVIONES MIXTOS DE CARGA Y PASAJEROS</a:t>
            </a:r>
            <a:r>
              <a:rPr lang="es-CO" dirty="0" smtClean="0"/>
              <a:t/>
            </a:r>
            <a:br>
              <a:rPr lang="es-CO" dirty="0" smtClean="0"/>
            </a:br>
            <a:endParaRPr lang="es-CO"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3" cstate="print"/>
          <a:srcRect/>
          <a:stretch>
            <a:fillRect/>
          </a:stretch>
        </p:blipFill>
        <p:spPr bwMode="auto">
          <a:xfrm>
            <a:off x="0" y="0"/>
            <a:ext cx="9153525" cy="6858000"/>
          </a:xfrm>
          <a:prstGeom prst="rect">
            <a:avLst/>
          </a:prstGeom>
          <a:noFill/>
          <a:ln w="9525">
            <a:noFill/>
            <a:miter lim="800000"/>
            <a:headEnd/>
            <a:tailEnd/>
          </a:ln>
        </p:spPr>
      </p:pic>
      <p:sp>
        <p:nvSpPr>
          <p:cNvPr id="5" name="4 Marcador de contenido"/>
          <p:cNvSpPr>
            <a:spLocks noGrp="1"/>
          </p:cNvSpPr>
          <p:nvPr>
            <p:ph idx="1"/>
          </p:nvPr>
        </p:nvSpPr>
        <p:spPr/>
        <p:txBody>
          <a:bodyPr/>
          <a:lstStyle/>
          <a:p>
            <a:pPr algn="ctr">
              <a:buNone/>
            </a:pPr>
            <a:r>
              <a:rPr lang="es-CO" sz="5400" b="1" i="1" cap="all" dirty="0" smtClean="0">
                <a:ln w="0"/>
                <a:solidFill>
                  <a:schemeClr val="tx2"/>
                </a:solidFill>
                <a:effectLst>
                  <a:reflection blurRad="12700" stA="50000" endPos="50000" dist="5000" dir="5400000" sy="-100000" rotWithShape="0"/>
                </a:effectLst>
              </a:rPr>
              <a:t>PREVENCIONES Y SEGURIDAD</a:t>
            </a:r>
          </a:p>
          <a:p>
            <a:pPr algn="ctr">
              <a:buNone/>
            </a:pPr>
            <a:r>
              <a:rPr lang="es-CO" sz="5400" b="1" i="1" cap="all" dirty="0" smtClean="0">
                <a:ln w="0"/>
                <a:solidFill>
                  <a:schemeClr val="tx2"/>
                </a:solidFill>
                <a:effectLst>
                  <a:reflection blurRad="12700" stA="50000" endPos="50000" dist="5000" dir="5400000" sy="-100000" rotWithShape="0"/>
                </a:effectLst>
              </a:rPr>
              <a:t>EN LAS VIAS FERREAS</a:t>
            </a:r>
          </a:p>
          <a:p>
            <a:pPr>
              <a:buNone/>
            </a:pPr>
            <a:endParaRPr lang="es-CO"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3" cstate="print"/>
          <a:srcRect/>
          <a:stretch>
            <a:fillRect/>
          </a:stretch>
        </p:blipFill>
        <p:spPr bwMode="auto">
          <a:xfrm>
            <a:off x="0" y="0"/>
            <a:ext cx="9153525" cy="6858000"/>
          </a:xfrm>
          <a:prstGeom prst="rect">
            <a:avLst/>
          </a:prstGeom>
          <a:noFill/>
          <a:ln w="9525">
            <a:noFill/>
            <a:miter lim="800000"/>
            <a:headEnd/>
            <a:tailEnd/>
          </a:ln>
        </p:spPr>
      </p:pic>
      <p:sp>
        <p:nvSpPr>
          <p:cNvPr id="3" name="2 Marcador de contenido"/>
          <p:cNvSpPr>
            <a:spLocks noGrp="1"/>
          </p:cNvSpPr>
          <p:nvPr>
            <p:ph idx="1"/>
          </p:nvPr>
        </p:nvSpPr>
        <p:spPr>
          <a:xfrm>
            <a:off x="457200" y="857232"/>
            <a:ext cx="8229600" cy="5268931"/>
          </a:xfrm>
        </p:spPr>
        <p:txBody>
          <a:bodyPr>
            <a:normAutofit/>
          </a:bodyPr>
          <a:lstStyle/>
          <a:p>
            <a:r>
              <a:rPr lang="es-CO" dirty="0" smtClean="0"/>
              <a:t>El trabajo en las vías férreas y en los patios de ferrocarriles se considera entre los más peligrosos en la industria, Los trabajadores pueden resultar golpeados por trenes mientras trabajan en vías activas, cuando hay mala comunicación entre los centros de control y los operadores. Para reparaciones de rutina </a:t>
            </a:r>
            <a:r>
              <a:rPr lang="es-CO" u="sng" dirty="0" smtClean="0"/>
              <a:t>y</a:t>
            </a:r>
            <a:r>
              <a:rPr lang="es-CO" dirty="0" smtClean="0"/>
              <a:t> de emergencia se debe comunicar con el patio, el personal de control y los operadores, indicando dónde y cuándo usted estará trabajando. Use controladores de agujas y vigías como sistemas de aviso.</a:t>
            </a:r>
          </a:p>
          <a:p>
            <a:endParaRPr lang="es-CO"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3" cstate="print"/>
          <a:srcRect/>
          <a:stretch>
            <a:fillRect/>
          </a:stretch>
        </p:blipFill>
        <p:spPr bwMode="auto">
          <a:xfrm>
            <a:off x="0" y="0"/>
            <a:ext cx="9153525" cy="6858000"/>
          </a:xfrm>
          <a:prstGeom prst="rect">
            <a:avLst/>
          </a:prstGeom>
          <a:noFill/>
          <a:ln w="9525">
            <a:noFill/>
            <a:miter lim="800000"/>
            <a:headEnd/>
            <a:tailEnd/>
          </a:ln>
        </p:spPr>
      </p:pic>
      <p:sp>
        <p:nvSpPr>
          <p:cNvPr id="3" name="2 Marcador de contenido"/>
          <p:cNvSpPr>
            <a:spLocks noGrp="1"/>
          </p:cNvSpPr>
          <p:nvPr>
            <p:ph idx="1"/>
          </p:nvPr>
        </p:nvSpPr>
        <p:spPr/>
        <p:txBody>
          <a:bodyPr>
            <a:normAutofit lnSpcReduction="10000"/>
          </a:bodyPr>
          <a:lstStyle/>
          <a:p>
            <a:r>
              <a:rPr lang="es-CO" dirty="0" smtClean="0"/>
              <a:t>Lesiones causadas al quedar atrapado o aplastado son peligros presentes al acoplar o desacoplar vagones, cambiar agujas, operar puertas y cubiertas, y cargar vagones. Use guantes resistentes para esas tareas. Revise que las puertas de los vagones sean estables y no estén dañadas. Abra las puertas lentamente para asegurar que la carga no se haya desplazado. No camine entre los vagones a no ser que estén sujetos (aplique los frenos, cuñas y bloqueos, </a:t>
            </a:r>
            <a:r>
              <a:rPr lang="es-CO" dirty="0" err="1" smtClean="0"/>
              <a:t>descarrilador</a:t>
            </a:r>
            <a:r>
              <a:rPr lang="es-CO" dirty="0" smtClean="0"/>
              <a:t> o use bloques de tope). Si están usando cabrestantes para mover los vagones, no se pare entre ellos.</a:t>
            </a:r>
          </a:p>
          <a:p>
            <a:endParaRPr lang="es-CO"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3" cstate="print"/>
          <a:srcRect/>
          <a:stretch>
            <a:fillRect/>
          </a:stretch>
        </p:blipFill>
        <p:spPr bwMode="auto">
          <a:xfrm>
            <a:off x="0" y="0"/>
            <a:ext cx="9153525" cy="6858000"/>
          </a:xfrm>
          <a:prstGeom prst="rect">
            <a:avLst/>
          </a:prstGeom>
          <a:noFill/>
          <a:ln w="9525">
            <a:noFill/>
            <a:miter lim="800000"/>
            <a:headEnd/>
            <a:tailEnd/>
          </a:ln>
        </p:spPr>
      </p:pic>
      <p:sp>
        <p:nvSpPr>
          <p:cNvPr id="6" name="5 Marcador de contenido"/>
          <p:cNvSpPr>
            <a:spLocks noGrp="1"/>
          </p:cNvSpPr>
          <p:nvPr>
            <p:ph idx="1"/>
          </p:nvPr>
        </p:nvSpPr>
        <p:spPr/>
        <p:txBody>
          <a:bodyPr>
            <a:normAutofit/>
          </a:bodyPr>
          <a:lstStyle/>
          <a:p>
            <a:r>
              <a:rPr lang="es-CO" dirty="0" smtClean="0"/>
              <a:t>Mantenga el patio de ferrocarril libre de desperdicios y basura para prevenir resbalones, tropezones y caídas. Limpie y mantenga las superficies para caminar en las estaciones y los vagones. Coloque resguardos y avisos alrededor de aberturas sobresalientes en trenes y plataformas. Nunca salte de un vagón; el impacto contra el suelo puede ocasionar esguinces y torceduras. Use zapatos de protección con tacón y suela antideslizante</a:t>
            </a:r>
            <a:endParaRPr lang="es-CO"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3" cstate="print"/>
          <a:srcRect/>
          <a:stretch>
            <a:fillRect/>
          </a:stretch>
        </p:blipFill>
        <p:spPr bwMode="auto">
          <a:xfrm>
            <a:off x="0" y="0"/>
            <a:ext cx="9153525" cy="6858000"/>
          </a:xfrm>
          <a:prstGeom prst="rect">
            <a:avLst/>
          </a:prstGeom>
          <a:noFill/>
          <a:ln w="9525">
            <a:noFill/>
            <a:miter lim="800000"/>
            <a:headEnd/>
            <a:tailEnd/>
          </a:ln>
        </p:spPr>
      </p:pic>
      <p:sp>
        <p:nvSpPr>
          <p:cNvPr id="5" name="4 Marcador de contenido"/>
          <p:cNvSpPr>
            <a:spLocks noGrp="1"/>
          </p:cNvSpPr>
          <p:nvPr>
            <p:ph idx="1"/>
          </p:nvPr>
        </p:nvSpPr>
        <p:spPr/>
        <p:txBody>
          <a:bodyPr>
            <a:normAutofit fontScale="92500" lnSpcReduction="20000"/>
          </a:bodyPr>
          <a:lstStyle/>
          <a:p>
            <a:r>
              <a:rPr lang="es-CO" dirty="0" smtClean="0"/>
              <a:t>El trabajo en los ferrocarriles es duro. Involucra trabajo a la intemperie las 24 horas, durante todo el año. Manténgase en buena condición física para poder adaptarse a los cambios de estaciones, su horario de trabajo y el estrés. Cumpla con los lineamientos de horas de trabajo y descanso. Coma comidas de alta energía, tome bastante líquido y haga ejercicios para mantener su nivel de energía y estar alerta cuando trabaja por turnos. Use las buenas técnicas para levantar objetos pesados y mantenga la espalda recta al mover vagones o carga para evitar lesiones y torceduras. Nunca use drogas ni beba alcohol antes ni durante su turno de trabajo. El cansancio y la falta de atención pueden causar errores graves con consecuencias de lesiones o muerte.</a:t>
            </a:r>
          </a:p>
          <a:p>
            <a:endParaRPr lang="es-CO"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3" cstate="print"/>
          <a:srcRect/>
          <a:stretch>
            <a:fillRect/>
          </a:stretch>
        </p:blipFill>
        <p:spPr bwMode="auto">
          <a:xfrm>
            <a:off x="0" y="0"/>
            <a:ext cx="9153525" cy="6858000"/>
          </a:xfrm>
          <a:prstGeom prst="rect">
            <a:avLst/>
          </a:prstGeom>
          <a:noFill/>
          <a:ln w="9525">
            <a:noFill/>
            <a:miter lim="800000"/>
            <a:headEnd/>
            <a:tailEnd/>
          </a:ln>
        </p:spPr>
      </p:pic>
      <p:sp>
        <p:nvSpPr>
          <p:cNvPr id="5" name="4 Marcador de contenido"/>
          <p:cNvSpPr>
            <a:spLocks noGrp="1"/>
          </p:cNvSpPr>
          <p:nvPr>
            <p:ph idx="1"/>
          </p:nvPr>
        </p:nvSpPr>
        <p:spPr/>
        <p:txBody>
          <a:bodyPr>
            <a:normAutofit lnSpcReduction="10000"/>
          </a:bodyPr>
          <a:lstStyle/>
          <a:p>
            <a:r>
              <a:rPr lang="es-CO" dirty="0" smtClean="0"/>
              <a:t>Los vagones y tanques de ferrocarril llevan materiales y desechos peligrosos que presentan peligros de derrame o incendio. Esté preparado para emergencias; sepa cuáles materiales se están transportando o almacenando en los patios y vagones. Las Hojas de Datos de Seguridad de Materiales (MSDS, por sus siglas en inglés) proporcionan información sobre las propiedades de los materiales y los procedimientos de emergencia para combatir incendios y limpiar derrames. Capacítese en la seguridad con sustancias químicas, respuesta a situaciones de emergencia y los equipos de emergencia que quizá necesite usar.</a:t>
            </a:r>
          </a:p>
          <a:p>
            <a:endParaRPr lang="es-CO"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3" cstate="print"/>
          <a:srcRect/>
          <a:stretch>
            <a:fillRect/>
          </a:stretch>
        </p:blipFill>
        <p:spPr bwMode="auto">
          <a:xfrm>
            <a:off x="0" y="0"/>
            <a:ext cx="9153525" cy="6858000"/>
          </a:xfrm>
          <a:prstGeom prst="rect">
            <a:avLst/>
          </a:prstGeom>
          <a:noFill/>
          <a:ln w="9525">
            <a:noFill/>
            <a:miter lim="800000"/>
            <a:headEnd/>
            <a:tailEnd/>
          </a:ln>
        </p:spPr>
      </p:pic>
      <p:sp>
        <p:nvSpPr>
          <p:cNvPr id="6" name="5 Marcador de contenido"/>
          <p:cNvSpPr>
            <a:spLocks noGrp="1"/>
          </p:cNvSpPr>
          <p:nvPr>
            <p:ph idx="1"/>
          </p:nvPr>
        </p:nvSpPr>
        <p:spPr/>
        <p:txBody>
          <a:bodyPr>
            <a:normAutofit fontScale="92500" lnSpcReduction="10000"/>
          </a:bodyPr>
          <a:lstStyle/>
          <a:p>
            <a:r>
              <a:rPr lang="es-CO" dirty="0" smtClean="0"/>
              <a:t>La seguridad en los ferrocarriles ante el vandalismo, la violencia en el trabajo y el terrorismo es un tema de preocupación debido a las ubicaciones remotas y el trabajo las 24 horas en todos los tipos de vecindarios. Restrinja el acceso y mantenga buena iluminación en todos los patios de ferrocarril. Los sistemas de identificación de trabajadores (gafetes) ayudan a identificar a los trabajadores autorizados. Mantenga la seguridad de los trenes y los centros de control desde adentro para prevenir intrusos y entrada sin autorización. Use radios y teléfonos celulares para comunicarse durante las operaciones </a:t>
            </a:r>
            <a:r>
              <a:rPr lang="es-CO" u="sng" dirty="0" smtClean="0"/>
              <a:t>y</a:t>
            </a:r>
            <a:r>
              <a:rPr lang="es-CO" dirty="0" smtClean="0"/>
              <a:t> en caso de emergencia.</a:t>
            </a:r>
          </a:p>
          <a:p>
            <a:endParaRPr lang="es-CO"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3" cstate="print"/>
          <a:srcRect/>
          <a:stretch>
            <a:fillRect/>
          </a:stretch>
        </p:blipFill>
        <p:spPr bwMode="auto">
          <a:xfrm>
            <a:off x="0" y="0"/>
            <a:ext cx="9153525" cy="6858000"/>
          </a:xfrm>
          <a:prstGeom prst="rect">
            <a:avLst/>
          </a:prstGeom>
          <a:noFill/>
          <a:ln w="9525">
            <a:noFill/>
            <a:miter lim="800000"/>
            <a:headEnd/>
            <a:tailEnd/>
          </a:ln>
        </p:spPr>
      </p:pic>
      <p:sp>
        <p:nvSpPr>
          <p:cNvPr id="5" name="4 Marcador de contenido"/>
          <p:cNvSpPr>
            <a:spLocks noGrp="1"/>
          </p:cNvSpPr>
          <p:nvPr>
            <p:ph idx="1"/>
          </p:nvPr>
        </p:nvSpPr>
        <p:spPr/>
        <p:txBody>
          <a:bodyPr/>
          <a:lstStyle/>
          <a:p>
            <a:r>
              <a:rPr lang="es-CO" dirty="0" smtClean="0"/>
              <a:t>Para trabajar con seguridad, conozca su programa de seguridad y cómo reportar los peligros. Analice los peligros en su trabajo y prepare capacitación, procedimientos, instrumentos y equipos de seguridad para protección. Si hay usuarios o contratistas múltiples en el sistema de ferrocarril, coordine los programas de seguridad.</a:t>
            </a:r>
          </a:p>
          <a:p>
            <a:endParaRPr lang="es-CO"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texto"/>
          <p:cNvSpPr>
            <a:spLocks noGrp="1"/>
          </p:cNvSpPr>
          <p:nvPr>
            <p:ph type="body" idx="1"/>
          </p:nvPr>
        </p:nvSpPr>
        <p:spPr>
          <a:xfrm>
            <a:off x="530352" y="1916832"/>
            <a:ext cx="7642048" cy="2297544"/>
          </a:xfrm>
        </p:spPr>
        <p:txBody>
          <a:bodyPr>
            <a:noAutofit/>
          </a:bodyPr>
          <a:lstStyle/>
          <a:p>
            <a:pPr algn="ctr"/>
            <a:r>
              <a:rPr lang="es-CO" sz="7200" b="1" dirty="0" smtClean="0"/>
              <a:t>CONTENEDORES</a:t>
            </a:r>
            <a:endParaRPr lang="es-CO" sz="7200" b="1" dirty="0"/>
          </a:p>
        </p:txBody>
      </p:sp>
    </p:spTree>
  </p:cSld>
  <p:clrMapOvr>
    <a:masterClrMapping/>
  </p:clrMapOvr>
  <p:transition>
    <p:diamond/>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115616" y="476672"/>
            <a:ext cx="7416824" cy="3096344"/>
          </a:xfrm>
        </p:spPr>
        <p:txBody>
          <a:bodyPr>
            <a:noAutofit/>
          </a:bodyPr>
          <a:lstStyle/>
          <a:p>
            <a:pPr algn="ctr"/>
            <a:r>
              <a:rPr lang="es-CO" sz="2800" dirty="0" smtClean="0"/>
              <a:t>Los contenedores son recipientes  de carga capaces de ser utilizados  en el transporte aéreo, terrestre o marítimo , los  contenedores poseen dimensiones normalizadas para facilitar su manipulación.</a:t>
            </a:r>
          </a:p>
          <a:p>
            <a:pPr algn="ctr"/>
            <a:r>
              <a:rPr lang="es-CO" sz="2800" dirty="0" smtClean="0"/>
              <a:t>Están fabricado principalmente de acero corrugado, también los hay de aluminio y algunos otros están hechos de madera contrachapada que están reforzada  con fibra de vidrio.  En su interior  llevan un recubrimiento especial llamado anti humedad, para así evitar las humedades que se puedan presentar durante  el viaje</a:t>
            </a:r>
            <a:endParaRPr lang="es-CO" sz="2800" dirty="0"/>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108546" name="Picture 2" descr="http://www.aviacol.net/images/stories/A330_Airbus_650.jpg"/>
          <p:cNvPicPr>
            <a:picLocks noChangeAspect="1" noChangeArrowheads="1"/>
          </p:cNvPicPr>
          <p:nvPr/>
        </p:nvPicPr>
        <p:blipFill>
          <a:blip r:embed="rId3" cstate="print"/>
          <a:srcRect/>
          <a:stretch>
            <a:fillRect/>
          </a:stretch>
        </p:blipFill>
        <p:spPr bwMode="auto">
          <a:xfrm>
            <a:off x="642910" y="1857364"/>
            <a:ext cx="8072494" cy="4786346"/>
          </a:xfrm>
          <a:prstGeom prst="rect">
            <a:avLst/>
          </a:prstGeom>
          <a:noFill/>
        </p:spPr>
      </p:pic>
      <p:sp>
        <p:nvSpPr>
          <p:cNvPr id="4" name="3 Título"/>
          <p:cNvSpPr>
            <a:spLocks noGrp="1"/>
          </p:cNvSpPr>
          <p:nvPr>
            <p:ph type="title"/>
          </p:nvPr>
        </p:nvSpPr>
        <p:spPr/>
        <p:txBody>
          <a:bodyPr/>
          <a:lstStyle/>
          <a:p>
            <a:r>
              <a:rPr lang="es-CO" dirty="0" smtClean="0"/>
              <a:t>AIRBUS 330</a:t>
            </a:r>
            <a:endParaRPr lang="es-CO"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340768"/>
            <a:ext cx="7704856" cy="2160240"/>
          </a:xfrm>
        </p:spPr>
        <p:txBody>
          <a:bodyPr/>
          <a:lstStyle/>
          <a:p>
            <a:pPr algn="ctr"/>
            <a:r>
              <a:rPr lang="es-CO" sz="7200" dirty="0" smtClean="0">
                <a:solidFill>
                  <a:schemeClr val="tx1"/>
                </a:solidFill>
              </a:rPr>
              <a:t>TIPOS DE CONTENDORES</a:t>
            </a:r>
            <a:endParaRPr lang="es-CO" sz="7200" dirty="0">
              <a:solidFill>
                <a:schemeClr val="tx1"/>
              </a:solidFill>
            </a:endParaRPr>
          </a:p>
        </p:txBody>
      </p:sp>
    </p:spTree>
  </p:cSld>
  <p:clrMapOvr>
    <a:masterClrMapping/>
  </p:clrMapOvr>
  <p:transition>
    <p:wipe dir="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8002088" cy="2616320"/>
          </a:xfrm>
        </p:spPr>
        <p:txBody>
          <a:bodyPr/>
          <a:lstStyle/>
          <a:p>
            <a:pPr algn="ctr"/>
            <a:r>
              <a:rPr lang="es-CO" sz="8800" dirty="0" smtClean="0">
                <a:solidFill>
                  <a:schemeClr val="tx1"/>
                </a:solidFill>
              </a:rPr>
              <a:t>CONTENEDORES</a:t>
            </a:r>
            <a:r>
              <a:rPr lang="es-CO" sz="8800" dirty="0" smtClean="0"/>
              <a:t> </a:t>
            </a:r>
            <a:r>
              <a:rPr lang="es-CO" sz="8800" dirty="0" smtClean="0">
                <a:solidFill>
                  <a:schemeClr val="tx1"/>
                </a:solidFill>
              </a:rPr>
              <a:t>MARITIMOS</a:t>
            </a:r>
            <a:endParaRPr lang="es-CO" sz="8800" dirty="0">
              <a:solidFill>
                <a:schemeClr val="tx1"/>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1316736"/>
            <a:ext cx="7128792" cy="2328288"/>
          </a:xfrm>
        </p:spPr>
        <p:txBody>
          <a:bodyPr/>
          <a:lstStyle/>
          <a:p>
            <a:pPr algn="ctr"/>
            <a:r>
              <a:rPr lang="es-CO" sz="8800" dirty="0" smtClean="0">
                <a:solidFill>
                  <a:schemeClr val="tx1"/>
                </a:solidFill>
              </a:rPr>
              <a:t>OPEN TOP</a:t>
            </a:r>
            <a:endParaRPr lang="es-CO" sz="8800" dirty="0">
              <a:solidFill>
                <a:schemeClr val="tx1"/>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11560" y="1196752"/>
            <a:ext cx="7776864" cy="1653728"/>
          </a:xfrm>
        </p:spPr>
        <p:txBody>
          <a:bodyPr>
            <a:noAutofit/>
          </a:bodyPr>
          <a:lstStyle/>
          <a:p>
            <a:pPr algn="ctr"/>
            <a:r>
              <a:rPr lang="es-CO" sz="2000" b="1" dirty="0" smtClean="0"/>
              <a:t>Open Top 20' x 8' x 8'6 .</a:t>
            </a:r>
          </a:p>
          <a:p>
            <a:pPr algn="ctr"/>
            <a:r>
              <a:rPr lang="es-CO" sz="2000" dirty="0" smtClean="0"/>
              <a:t/>
            </a:r>
            <a:br>
              <a:rPr lang="es-CO" sz="2000" dirty="0" smtClean="0"/>
            </a:br>
            <a:endParaRPr lang="es-CO" sz="2000" dirty="0" smtClean="0"/>
          </a:p>
          <a:p>
            <a:pPr algn="ctr"/>
            <a:r>
              <a:rPr lang="es-CO" sz="2000" dirty="0" smtClean="0"/>
              <a:t>Presentan el techo removible de lona, especialmente diseñado para el transporte de cargas pesadas o de grandes dimensiones. Permiten la carga y descarga superior. Ejemplos: maquinaria pesada, planchas de mármol, etc.</a:t>
            </a:r>
          </a:p>
          <a:p>
            <a:pPr algn="ctr"/>
            <a:r>
              <a:rPr lang="es-CO" sz="2000" dirty="0" smtClean="0"/>
              <a:t> </a:t>
            </a:r>
          </a:p>
          <a:p>
            <a:pPr algn="ctr"/>
            <a:r>
              <a:rPr lang="es-CO" sz="2000" b="1" dirty="0" smtClean="0"/>
              <a:t>Open Top 20' x 8' x 8'6 .</a:t>
            </a:r>
          </a:p>
          <a:p>
            <a:pPr algn="ctr"/>
            <a:r>
              <a:rPr lang="es-CO" sz="2000" b="1" dirty="0" smtClean="0"/>
              <a:t>Dimensiones:</a:t>
            </a:r>
            <a:r>
              <a:rPr lang="es-CO" sz="2000" dirty="0" smtClean="0"/>
              <a:t> Largo; 5,898 mm. Ancho; 2,345 mm. Altura; 2,346 mm.   |   </a:t>
            </a:r>
            <a:r>
              <a:rPr lang="es-CO" sz="2000" b="1" dirty="0" smtClean="0"/>
              <a:t>Apertura Puerta:</a:t>
            </a:r>
            <a:r>
              <a:rPr lang="es-CO" sz="2000" dirty="0" smtClean="0"/>
              <a:t> Ancho; 2,300 mm. Alto; 2,215 mm.   |   </a:t>
            </a:r>
            <a:r>
              <a:rPr lang="es-CO" sz="2000" b="1" dirty="0" smtClean="0"/>
              <a:t>Apertura Techo:</a:t>
            </a:r>
            <a:r>
              <a:rPr lang="es-CO" sz="2000" dirty="0" smtClean="0"/>
              <a:t> Largo; 5,492 mm. Ancho; 2,184 mm.   |   </a:t>
            </a:r>
            <a:r>
              <a:rPr lang="es-CO" sz="2000" b="1" dirty="0" smtClean="0"/>
              <a:t>Tara:</a:t>
            </a:r>
            <a:r>
              <a:rPr lang="es-CO" sz="2000" dirty="0" smtClean="0"/>
              <a:t> 2,360 kg.   |   </a:t>
            </a:r>
            <a:r>
              <a:rPr lang="es-CO" sz="2000" b="1" dirty="0" smtClean="0"/>
              <a:t>Peso bruto máximo de carga:</a:t>
            </a:r>
            <a:r>
              <a:rPr lang="es-CO" sz="2000" dirty="0" smtClean="0"/>
              <a:t> 28,120 kg.   |   </a:t>
            </a:r>
            <a:r>
              <a:rPr lang="es-CO" sz="2000" b="1" dirty="0" smtClean="0"/>
              <a:t>Peso bruto máximo total:</a:t>
            </a:r>
            <a:r>
              <a:rPr lang="es-CO" sz="2000" dirty="0" smtClean="0"/>
              <a:t> 30,480 kg.   |   </a:t>
            </a:r>
            <a:r>
              <a:rPr lang="es-CO" sz="2000" b="1" dirty="0" smtClean="0"/>
              <a:t>Capacidad:</a:t>
            </a:r>
            <a:r>
              <a:rPr lang="es-CO" sz="2000" dirty="0" smtClean="0"/>
              <a:t> 33.4 m</a:t>
            </a:r>
            <a:r>
              <a:rPr lang="es-CO" sz="2000" baseline="30000" dirty="0" smtClean="0"/>
              <a:t>3</a:t>
            </a:r>
            <a:endParaRPr lang="es-CO" sz="2000" dirty="0" smtClean="0"/>
          </a:p>
          <a:p>
            <a:pPr algn="ctr"/>
            <a:endParaRPr lang="es-CO" sz="1800" dirty="0"/>
          </a:p>
        </p:txBody>
      </p:sp>
      <p:pic>
        <p:nvPicPr>
          <p:cNvPr id="1026" name="Picture 2" descr="Open Top 20 x 8 x 8 6"/>
          <p:cNvPicPr>
            <a:picLocks noChangeAspect="1" noChangeArrowheads="1"/>
          </p:cNvPicPr>
          <p:nvPr/>
        </p:nvPicPr>
        <p:blipFill>
          <a:blip r:embed="rId2" cstate="print"/>
          <a:srcRect/>
          <a:stretch>
            <a:fillRect/>
          </a:stretch>
        </p:blipFill>
        <p:spPr bwMode="auto">
          <a:xfrm>
            <a:off x="323528" y="692696"/>
            <a:ext cx="2664296" cy="1217556"/>
          </a:xfrm>
          <a:prstGeom prst="rect">
            <a:avLst/>
          </a:prstGeom>
          <a:noFill/>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51520" y="1124744"/>
            <a:ext cx="8613648" cy="6192688"/>
          </a:xfrm>
        </p:spPr>
        <p:txBody>
          <a:bodyPr>
            <a:normAutofit/>
          </a:bodyPr>
          <a:lstStyle/>
          <a:p>
            <a:pPr algn="ctr"/>
            <a:r>
              <a:rPr lang="es-CO" sz="2000" b="1" dirty="0" smtClean="0"/>
              <a:t>Open Top 40' x 8' x 8'6 .</a:t>
            </a:r>
          </a:p>
          <a:p>
            <a:pPr algn="ctr"/>
            <a:r>
              <a:rPr lang="es-CO" sz="2000" dirty="0" smtClean="0"/>
              <a:t/>
            </a:r>
            <a:br>
              <a:rPr lang="es-CO" sz="2000" dirty="0" smtClean="0"/>
            </a:br>
            <a:endParaRPr lang="es-CO" sz="2000" dirty="0" smtClean="0"/>
          </a:p>
          <a:p>
            <a:pPr algn="ctr"/>
            <a:r>
              <a:rPr lang="es-CO" sz="2000" dirty="0" smtClean="0"/>
              <a:t>Presentan el techo removible de lona, especialmente diseñado para el transporte de cargas pesadas o de grandes </a:t>
            </a:r>
            <a:r>
              <a:rPr lang="es-CO" sz="2000" dirty="0" err="1" smtClean="0"/>
              <a:t>dimensiones.Permiten</a:t>
            </a:r>
            <a:r>
              <a:rPr lang="es-CO" sz="2000" dirty="0" smtClean="0"/>
              <a:t> la carga y descarga superior. Ejemplos: maquinaria </a:t>
            </a:r>
            <a:r>
              <a:rPr lang="es-CO" sz="2000" dirty="0" err="1" smtClean="0"/>
              <a:t>pesada,planchas</a:t>
            </a:r>
            <a:r>
              <a:rPr lang="es-CO" sz="2000" dirty="0" smtClean="0"/>
              <a:t> de mármol, etc.</a:t>
            </a:r>
          </a:p>
          <a:p>
            <a:pPr algn="ctr"/>
            <a:r>
              <a:rPr lang="es-CO" sz="2000" dirty="0" smtClean="0"/>
              <a:t> </a:t>
            </a:r>
          </a:p>
          <a:p>
            <a:pPr algn="ctr"/>
            <a:r>
              <a:rPr lang="es-CO" sz="2000" b="1" dirty="0" smtClean="0"/>
              <a:t>Open Top 40' x 8' x 8'6 .</a:t>
            </a:r>
          </a:p>
          <a:p>
            <a:pPr algn="ctr"/>
            <a:r>
              <a:rPr lang="es-CO" sz="2000" b="1" dirty="0" smtClean="0"/>
              <a:t>Dimensiones:</a:t>
            </a:r>
            <a:r>
              <a:rPr lang="es-CO" sz="2000" dirty="0" smtClean="0"/>
              <a:t> Largo; 12,024 mm. Ancho; 2,340 mm. Altura; 2,244 mm.   |   </a:t>
            </a:r>
            <a:r>
              <a:rPr lang="es-CO" sz="2000" b="1" dirty="0" smtClean="0"/>
              <a:t>Apertura Puerta:</a:t>
            </a:r>
            <a:r>
              <a:rPr lang="es-CO" sz="2000" dirty="0" smtClean="0"/>
              <a:t> Ancho; 2,324 mm. Alto; 2,324 mm.   |   </a:t>
            </a:r>
            <a:r>
              <a:rPr lang="es-CO" sz="2000" b="1" dirty="0" smtClean="0"/>
              <a:t>Apertura Techo:</a:t>
            </a:r>
            <a:r>
              <a:rPr lang="es-CO" sz="2000" dirty="0" smtClean="0"/>
              <a:t> Largo; 11,874 mm. Ancho; 2,184 mm.   |   </a:t>
            </a:r>
            <a:r>
              <a:rPr lang="es-CO" sz="2000" b="1" dirty="0" smtClean="0"/>
              <a:t>Tara:</a:t>
            </a:r>
            <a:r>
              <a:rPr lang="es-CO" sz="2000" dirty="0" smtClean="0"/>
              <a:t> 2,360 kg.   |   </a:t>
            </a:r>
            <a:r>
              <a:rPr lang="es-CO" sz="2000" b="1" dirty="0" smtClean="0"/>
              <a:t>Peso bruto máximo de carga:</a:t>
            </a:r>
            <a:r>
              <a:rPr lang="es-CO" sz="2000" dirty="0" smtClean="0"/>
              <a:t> 30,140 kg.   |   </a:t>
            </a:r>
            <a:r>
              <a:rPr lang="es-CO" sz="2000" b="1" dirty="0" smtClean="0"/>
              <a:t>Peso bruto máximo total:</a:t>
            </a:r>
            <a:r>
              <a:rPr lang="es-CO" sz="2000" dirty="0" smtClean="0"/>
              <a:t> 32,500 kg.   |   </a:t>
            </a:r>
            <a:r>
              <a:rPr lang="es-CO" sz="2000" b="1" dirty="0" smtClean="0"/>
              <a:t>Capacidad:</a:t>
            </a:r>
            <a:r>
              <a:rPr lang="es-CO" sz="2000" dirty="0" smtClean="0"/>
              <a:t> 65.7 m</a:t>
            </a:r>
            <a:r>
              <a:rPr lang="es-CO" sz="2000" baseline="30000" dirty="0" smtClean="0"/>
              <a:t>3</a:t>
            </a:r>
            <a:endParaRPr lang="es-CO" sz="2000" dirty="0" smtClean="0"/>
          </a:p>
          <a:p>
            <a:pPr algn="ctr"/>
            <a:r>
              <a:rPr lang="es-CO" sz="2000" dirty="0" smtClean="0"/>
              <a:t/>
            </a:r>
            <a:br>
              <a:rPr lang="es-CO" sz="2000" dirty="0" smtClean="0"/>
            </a:br>
            <a:endParaRPr lang="es-CO" sz="2000" dirty="0"/>
          </a:p>
        </p:txBody>
      </p:sp>
      <p:pic>
        <p:nvPicPr>
          <p:cNvPr id="18434" name="Picture 2" descr="Open Top 20 x 8 x 8 6"/>
          <p:cNvPicPr>
            <a:picLocks noChangeAspect="1" noChangeArrowheads="1"/>
          </p:cNvPicPr>
          <p:nvPr/>
        </p:nvPicPr>
        <p:blipFill>
          <a:blip r:embed="rId2" cstate="print"/>
          <a:srcRect/>
          <a:stretch>
            <a:fillRect/>
          </a:stretch>
        </p:blipFill>
        <p:spPr bwMode="auto">
          <a:xfrm>
            <a:off x="323528" y="404664"/>
            <a:ext cx="2836265" cy="1296144"/>
          </a:xfrm>
          <a:prstGeom prst="rect">
            <a:avLst/>
          </a:prstGeom>
          <a:noFill/>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268760"/>
            <a:ext cx="8280920" cy="2664296"/>
          </a:xfrm>
        </p:spPr>
        <p:txBody>
          <a:bodyPr/>
          <a:lstStyle/>
          <a:p>
            <a:pPr algn="ctr"/>
            <a:r>
              <a:rPr lang="es-CO" sz="8800" dirty="0" smtClean="0">
                <a:solidFill>
                  <a:schemeClr val="tx1"/>
                </a:solidFill>
              </a:rPr>
              <a:t>STANDAR</a:t>
            </a:r>
            <a:endParaRPr lang="es-CO" sz="8800" dirty="0">
              <a:solidFill>
                <a:schemeClr val="tx1"/>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187624" y="1556792"/>
            <a:ext cx="7786064" cy="4752528"/>
          </a:xfrm>
        </p:spPr>
        <p:txBody>
          <a:bodyPr>
            <a:normAutofit/>
          </a:bodyPr>
          <a:lstStyle/>
          <a:p>
            <a:pPr algn="ctr"/>
            <a:r>
              <a:rPr lang="es-CO" b="1" dirty="0" smtClean="0"/>
              <a:t>Contenedor </a:t>
            </a:r>
            <a:r>
              <a:rPr lang="es-CO" b="1" dirty="0" err="1" smtClean="0"/>
              <a:t>estandar</a:t>
            </a:r>
            <a:r>
              <a:rPr lang="es-CO" b="1" dirty="0" smtClean="0"/>
              <a:t>. STANDARD 20' x 8' x 8'6 .</a:t>
            </a:r>
          </a:p>
          <a:p>
            <a:pPr algn="ctr"/>
            <a:r>
              <a:rPr lang="es-CO" dirty="0" smtClean="0"/>
              <a:t/>
            </a:r>
            <a:br>
              <a:rPr lang="es-CO" dirty="0" smtClean="0"/>
            </a:br>
            <a:endParaRPr lang="es-CO" dirty="0" smtClean="0"/>
          </a:p>
          <a:p>
            <a:pPr algn="ctr"/>
            <a:r>
              <a:rPr lang="es-CO" dirty="0" smtClean="0"/>
              <a:t>Contenedores disponibles y preparados para cualquier carga seca normal, como pallets, bolsas, cajas, etc.</a:t>
            </a:r>
          </a:p>
          <a:p>
            <a:pPr algn="ctr"/>
            <a:r>
              <a:rPr lang="es-CO" dirty="0" smtClean="0"/>
              <a:t> </a:t>
            </a:r>
          </a:p>
          <a:p>
            <a:pPr algn="ctr"/>
            <a:r>
              <a:rPr lang="es-CO" b="1" dirty="0" smtClean="0"/>
              <a:t>STANDARD 20' x 8' x 8'6 .</a:t>
            </a:r>
          </a:p>
          <a:p>
            <a:pPr algn="ctr"/>
            <a:r>
              <a:rPr lang="es-CO" b="1" dirty="0" smtClean="0"/>
              <a:t>Dimensiones:</a:t>
            </a:r>
            <a:r>
              <a:rPr lang="es-CO" dirty="0" smtClean="0"/>
              <a:t> Largo; 5,898 mm. Ancho; 2,352 mm. Altura; 2,393 mm.   |   </a:t>
            </a:r>
            <a:r>
              <a:rPr lang="es-CO" b="1" dirty="0" smtClean="0"/>
              <a:t>Apertura puerta:</a:t>
            </a:r>
            <a:r>
              <a:rPr lang="es-CO" dirty="0" smtClean="0"/>
              <a:t> Ancho; 2,340 mm. Alto: 2,280 mm.   |   </a:t>
            </a:r>
            <a:r>
              <a:rPr lang="es-CO" b="1" dirty="0" smtClean="0"/>
              <a:t>Tara:</a:t>
            </a:r>
            <a:r>
              <a:rPr lang="es-CO" dirty="0" smtClean="0"/>
              <a:t> 2,300 kg.   |   </a:t>
            </a:r>
            <a:r>
              <a:rPr lang="es-CO" b="1" dirty="0" smtClean="0"/>
              <a:t>Peso bruto máximo de carga:</a:t>
            </a:r>
            <a:r>
              <a:rPr lang="es-CO" dirty="0" smtClean="0"/>
              <a:t> 28,180 kg.   |   </a:t>
            </a:r>
            <a:r>
              <a:rPr lang="es-CO" b="1" dirty="0" smtClean="0"/>
              <a:t>Peso bruto máximo total:</a:t>
            </a:r>
            <a:r>
              <a:rPr lang="es-CO" dirty="0" smtClean="0"/>
              <a:t> 30,480 kg.   |  </a:t>
            </a:r>
            <a:r>
              <a:rPr lang="es-CO" b="1" dirty="0" smtClean="0"/>
              <a:t>Capacidad:</a:t>
            </a:r>
            <a:r>
              <a:rPr lang="es-CO" dirty="0" smtClean="0"/>
              <a:t> 33.2 m</a:t>
            </a:r>
            <a:r>
              <a:rPr lang="es-CO" baseline="30000" dirty="0" smtClean="0"/>
              <a:t>3</a:t>
            </a:r>
            <a:endParaRPr lang="es-CO" dirty="0" smtClean="0"/>
          </a:p>
          <a:p>
            <a:pPr algn="ctr"/>
            <a:endParaRPr lang="es-CO" dirty="0"/>
          </a:p>
        </p:txBody>
      </p:sp>
      <p:pic>
        <p:nvPicPr>
          <p:cNvPr id="19458" name="Picture 2" descr="Contenedor estandar. STANDARD 20 x 8 x 8 6."/>
          <p:cNvPicPr>
            <a:picLocks noChangeAspect="1" noChangeArrowheads="1"/>
          </p:cNvPicPr>
          <p:nvPr/>
        </p:nvPicPr>
        <p:blipFill>
          <a:blip r:embed="rId2" cstate="print"/>
          <a:srcRect/>
          <a:stretch>
            <a:fillRect/>
          </a:stretch>
        </p:blipFill>
        <p:spPr bwMode="auto">
          <a:xfrm>
            <a:off x="611560" y="332656"/>
            <a:ext cx="2520280" cy="1151742"/>
          </a:xfrm>
          <a:prstGeom prst="rect">
            <a:avLst/>
          </a:prstGeom>
          <a:noFill/>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11560" y="2060848"/>
            <a:ext cx="8290120" cy="4392488"/>
          </a:xfrm>
        </p:spPr>
        <p:txBody>
          <a:bodyPr>
            <a:normAutofit lnSpcReduction="10000"/>
          </a:bodyPr>
          <a:lstStyle/>
          <a:p>
            <a:r>
              <a:rPr lang="es-CO" b="1" dirty="0" smtClean="0"/>
              <a:t>Contenedor </a:t>
            </a:r>
            <a:r>
              <a:rPr lang="es-CO" b="1" dirty="0" err="1" smtClean="0"/>
              <a:t>estandar</a:t>
            </a:r>
            <a:r>
              <a:rPr lang="es-CO" b="1" dirty="0" smtClean="0"/>
              <a:t>. STANDARD 40' x 8' x 8'6 .</a:t>
            </a:r>
          </a:p>
          <a:p>
            <a:r>
              <a:rPr lang="es-CO" dirty="0" smtClean="0"/>
              <a:t/>
            </a:r>
            <a:br>
              <a:rPr lang="es-CO" dirty="0" smtClean="0"/>
            </a:br>
            <a:endParaRPr lang="es-CO" dirty="0" smtClean="0"/>
          </a:p>
          <a:p>
            <a:r>
              <a:rPr lang="es-CO" dirty="0" smtClean="0"/>
              <a:t>Contenedores disponibles y preparados para cualquier carga seca normal, como pallets, bolsas, cajas, etc.</a:t>
            </a:r>
          </a:p>
          <a:p>
            <a:r>
              <a:rPr lang="es-CO" dirty="0" smtClean="0"/>
              <a:t> </a:t>
            </a:r>
          </a:p>
          <a:p>
            <a:r>
              <a:rPr lang="es-CO" b="1" dirty="0" smtClean="0"/>
              <a:t>STANDARD 40' x 8' x 8'6 .</a:t>
            </a:r>
          </a:p>
          <a:p>
            <a:r>
              <a:rPr lang="es-CO" b="1" dirty="0" smtClean="0"/>
              <a:t>Dimensiones:</a:t>
            </a:r>
            <a:r>
              <a:rPr lang="es-CO" dirty="0" smtClean="0"/>
              <a:t> Largo; 12,032 mm. Ancho; 2,352 mm. Altura; 2,393 mm.   |   </a:t>
            </a:r>
            <a:r>
              <a:rPr lang="es-CO" b="1" dirty="0" smtClean="0"/>
              <a:t>Apertura puerta:</a:t>
            </a:r>
            <a:r>
              <a:rPr lang="es-CO" dirty="0" smtClean="0"/>
              <a:t> Ancho; 2,340 mm. Alto: 2,280 mm.   |   </a:t>
            </a:r>
            <a:r>
              <a:rPr lang="es-CO" b="1" dirty="0" smtClean="0"/>
              <a:t>Tara:</a:t>
            </a:r>
            <a:r>
              <a:rPr lang="es-CO" dirty="0" smtClean="0"/>
              <a:t> 3,750 kg.   |   </a:t>
            </a:r>
            <a:r>
              <a:rPr lang="es-CO" b="1" dirty="0" smtClean="0"/>
              <a:t>Peso bruto máximo de carga:</a:t>
            </a:r>
            <a:r>
              <a:rPr lang="es-CO" dirty="0" smtClean="0"/>
              <a:t> 28,750 kg.   |   </a:t>
            </a:r>
            <a:r>
              <a:rPr lang="es-CO" b="1" dirty="0" smtClean="0"/>
              <a:t>Peso bruto máximo total:</a:t>
            </a:r>
            <a:r>
              <a:rPr lang="es-CO" dirty="0" smtClean="0"/>
              <a:t> 32,500 kg.   |  </a:t>
            </a:r>
            <a:r>
              <a:rPr lang="es-CO" b="1" dirty="0" smtClean="0"/>
              <a:t>Capacidad:</a:t>
            </a:r>
            <a:r>
              <a:rPr lang="es-CO" dirty="0" smtClean="0"/>
              <a:t> 67.7 m</a:t>
            </a:r>
            <a:r>
              <a:rPr lang="es-CO" baseline="30000" dirty="0" smtClean="0"/>
              <a:t>3</a:t>
            </a:r>
            <a:endParaRPr lang="es-CO" dirty="0" smtClean="0"/>
          </a:p>
          <a:p>
            <a:endParaRPr lang="es-CO" dirty="0"/>
          </a:p>
        </p:txBody>
      </p:sp>
      <p:pic>
        <p:nvPicPr>
          <p:cNvPr id="20482" name="Picture 2" descr="Contenedor estandar. STANDARD 40 x 8 x 8 6."/>
          <p:cNvPicPr>
            <a:picLocks noChangeAspect="1" noChangeArrowheads="1"/>
          </p:cNvPicPr>
          <p:nvPr/>
        </p:nvPicPr>
        <p:blipFill>
          <a:blip r:embed="rId2" cstate="print"/>
          <a:srcRect/>
          <a:stretch>
            <a:fillRect/>
          </a:stretch>
        </p:blipFill>
        <p:spPr bwMode="auto">
          <a:xfrm>
            <a:off x="611559" y="260648"/>
            <a:ext cx="2520281" cy="1368152"/>
          </a:xfrm>
          <a:prstGeom prst="rect">
            <a:avLst/>
          </a:prstGeom>
          <a:noFill/>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467544" y="1844824"/>
            <a:ext cx="7992888" cy="3809712"/>
          </a:xfrm>
        </p:spPr>
        <p:txBody>
          <a:bodyPr>
            <a:normAutofit fontScale="92500"/>
          </a:bodyPr>
          <a:lstStyle/>
          <a:p>
            <a:r>
              <a:rPr lang="es-CO" b="1" dirty="0" smtClean="0"/>
              <a:t>Contenedor </a:t>
            </a:r>
            <a:r>
              <a:rPr lang="es-CO" b="1" dirty="0" err="1" smtClean="0"/>
              <a:t>estandar</a:t>
            </a:r>
            <a:r>
              <a:rPr lang="es-CO" b="1" dirty="0" smtClean="0"/>
              <a:t>. STANDARD HIGH CUBE 40' x 9' x 9'6 .</a:t>
            </a:r>
          </a:p>
          <a:p>
            <a:r>
              <a:rPr lang="es-CO" dirty="0" smtClean="0"/>
              <a:t/>
            </a:r>
            <a:br>
              <a:rPr lang="es-CO" dirty="0" smtClean="0"/>
            </a:br>
            <a:endParaRPr lang="es-CO" dirty="0" smtClean="0"/>
          </a:p>
          <a:p>
            <a:r>
              <a:rPr lang="es-CO" dirty="0" smtClean="0"/>
              <a:t>Contenedores disponibles y preparados para cualquier carga seca normal, como pallets, bolsas, cajas, etc.</a:t>
            </a:r>
          </a:p>
          <a:p>
            <a:r>
              <a:rPr lang="es-CO" dirty="0" smtClean="0"/>
              <a:t> </a:t>
            </a:r>
          </a:p>
          <a:p>
            <a:r>
              <a:rPr lang="es-CO" b="1" dirty="0" smtClean="0"/>
              <a:t>STANDARD HIGH CUBE 40' x 9' x 9'6 .</a:t>
            </a:r>
          </a:p>
          <a:p>
            <a:r>
              <a:rPr lang="es-CO" b="1" dirty="0" smtClean="0"/>
              <a:t>Dimensiones:</a:t>
            </a:r>
            <a:r>
              <a:rPr lang="es-CO" dirty="0" smtClean="0"/>
              <a:t> Largo; 12,032 mm. Ancho; 2,352 mm. Altura; 2,698 mm.   |   </a:t>
            </a:r>
            <a:r>
              <a:rPr lang="es-CO" b="1" dirty="0" smtClean="0"/>
              <a:t>Apertura puerta:</a:t>
            </a:r>
            <a:r>
              <a:rPr lang="es-CO" dirty="0" smtClean="0"/>
              <a:t> Ancho; 2,340 mm. Alto: 2,585 mm.   |   </a:t>
            </a:r>
            <a:r>
              <a:rPr lang="es-CO" b="1" dirty="0" smtClean="0"/>
              <a:t>Tara:</a:t>
            </a:r>
            <a:r>
              <a:rPr lang="es-CO" dirty="0" smtClean="0"/>
              <a:t> 3,940 kg.   |   </a:t>
            </a:r>
            <a:r>
              <a:rPr lang="es-CO" b="1" dirty="0" smtClean="0"/>
              <a:t>Peso bruto máximo de carga:</a:t>
            </a:r>
            <a:r>
              <a:rPr lang="es-CO" dirty="0" smtClean="0"/>
              <a:t> 28,560 kg.   |   </a:t>
            </a:r>
            <a:r>
              <a:rPr lang="es-CO" b="1" dirty="0" smtClean="0"/>
              <a:t>Peso bruto máximo total:</a:t>
            </a:r>
            <a:r>
              <a:rPr lang="es-CO" dirty="0" smtClean="0"/>
              <a:t> 32,500 kg.   |  </a:t>
            </a:r>
            <a:r>
              <a:rPr lang="es-CO" b="1" dirty="0" smtClean="0"/>
              <a:t>Capacidad:</a:t>
            </a:r>
            <a:r>
              <a:rPr lang="es-CO" dirty="0" smtClean="0"/>
              <a:t> 76.4 m</a:t>
            </a:r>
            <a:r>
              <a:rPr lang="es-CO" baseline="30000" dirty="0" smtClean="0"/>
              <a:t>3</a:t>
            </a:r>
            <a:endParaRPr lang="es-CO" dirty="0"/>
          </a:p>
        </p:txBody>
      </p:sp>
      <p:pic>
        <p:nvPicPr>
          <p:cNvPr id="21506" name="Picture 2" descr="Contenedor estandar. STANDARD HIGH CUBE 40 x 8 x 9 6."/>
          <p:cNvPicPr>
            <a:picLocks noChangeAspect="1" noChangeArrowheads="1"/>
          </p:cNvPicPr>
          <p:nvPr/>
        </p:nvPicPr>
        <p:blipFill>
          <a:blip r:embed="rId2" cstate="print"/>
          <a:srcRect/>
          <a:stretch>
            <a:fillRect/>
          </a:stretch>
        </p:blipFill>
        <p:spPr bwMode="auto">
          <a:xfrm>
            <a:off x="467543" y="476672"/>
            <a:ext cx="2304257" cy="1296144"/>
          </a:xfrm>
          <a:prstGeom prst="rect">
            <a:avLst/>
          </a:prstGeom>
          <a:noFill/>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930080" cy="2328288"/>
          </a:xfrm>
        </p:spPr>
        <p:txBody>
          <a:bodyPr/>
          <a:lstStyle/>
          <a:p>
            <a:pPr algn="ctr"/>
            <a:r>
              <a:rPr lang="es-CO" sz="8800" dirty="0" smtClean="0">
                <a:solidFill>
                  <a:schemeClr val="tx1"/>
                </a:solidFill>
              </a:rPr>
              <a:t>REFRIGERADOS</a:t>
            </a:r>
            <a:endParaRPr lang="es-CO" sz="8800" dirty="0">
              <a:solidFill>
                <a:schemeClr val="tx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MX" b="1" dirty="0" smtClean="0"/>
              <a:t>AIRBUS</a:t>
            </a:r>
            <a:r>
              <a:rPr lang="es-CO" dirty="0" smtClean="0"/>
              <a:t> </a:t>
            </a:r>
            <a:r>
              <a:rPr lang="es-MX" b="1" dirty="0" smtClean="0"/>
              <a:t>  330    -   340</a:t>
            </a:r>
            <a:r>
              <a:rPr lang="es-CO" dirty="0" smtClean="0"/>
              <a:t/>
            </a:r>
            <a:br>
              <a:rPr lang="es-CO" dirty="0" smtClean="0"/>
            </a:br>
            <a:endParaRPr lang="es-CO" dirty="0"/>
          </a:p>
        </p:txBody>
      </p: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O" sz="1800" b="0" i="0" u="none" strike="noStrike" cap="none" normalizeH="0" baseline="0" smtClean="0">
              <a:ln>
                <a:noFill/>
              </a:ln>
              <a:solidFill>
                <a:schemeClr val="tx1"/>
              </a:solidFill>
              <a:effectLst/>
              <a:latin typeface="Arial" pitchFamily="34" charset="0"/>
              <a:cs typeface="Arial" pitchFamily="34" charset="0"/>
            </a:endParaRPr>
          </a:p>
        </p:txBody>
      </p:sp>
      <p:pic>
        <p:nvPicPr>
          <p:cNvPr id="2049" name="Imagen 9" descr="a340-200"/>
          <p:cNvPicPr>
            <a:picLocks noChangeAspect="1" noChangeArrowheads="1"/>
          </p:cNvPicPr>
          <p:nvPr/>
        </p:nvPicPr>
        <p:blipFill>
          <a:blip r:embed="rId3" cstate="print"/>
          <a:srcRect/>
          <a:stretch>
            <a:fillRect/>
          </a:stretch>
        </p:blipFill>
        <p:spPr bwMode="auto">
          <a:xfrm>
            <a:off x="2643174" y="4214818"/>
            <a:ext cx="3419475" cy="1928826"/>
          </a:xfrm>
          <a:prstGeom prst="rect">
            <a:avLst/>
          </a:prstGeom>
          <a:noFill/>
        </p:spPr>
      </p:pic>
      <p:sp>
        <p:nvSpPr>
          <p:cNvPr id="2051" name="Rectangle 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r>
            <a:br>
              <a:rPr kumimoji="0" lang="es-MX"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b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pic>
        <p:nvPicPr>
          <p:cNvPr id="6" name="5 Imagen" descr="Airbus 330 y Airbus 340"/>
          <p:cNvPicPr/>
          <p:nvPr/>
        </p:nvPicPr>
        <p:blipFill>
          <a:blip r:embed="rId4"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2571736" y="2071678"/>
            <a:ext cx="4000528" cy="2000264"/>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30352" y="1412776"/>
            <a:ext cx="8146104" cy="4320480"/>
          </a:xfrm>
        </p:spPr>
        <p:txBody>
          <a:bodyPr>
            <a:normAutofit fontScale="92500"/>
          </a:bodyPr>
          <a:lstStyle/>
          <a:p>
            <a:r>
              <a:rPr lang="es-CO" b="1" dirty="0" smtClean="0"/>
              <a:t>Contenedor con Control de Temperatura 20' x 8' x 8'6 .</a:t>
            </a:r>
          </a:p>
          <a:p>
            <a:r>
              <a:rPr lang="es-CO" dirty="0" smtClean="0"/>
              <a:t/>
            </a:r>
            <a:br>
              <a:rPr lang="es-CO" dirty="0" smtClean="0"/>
            </a:br>
            <a:endParaRPr lang="es-CO" dirty="0" smtClean="0"/>
          </a:p>
          <a:p>
            <a:r>
              <a:rPr lang="es-CO" dirty="0" smtClean="0"/>
              <a:t>Con equipo propio de generación de frío. Diseñados para el transporte de carga que requiere temperaturas constantes sobre bajo cero. Ejemplo: carne, pescado, frutas, etc.</a:t>
            </a:r>
          </a:p>
          <a:p>
            <a:r>
              <a:rPr lang="es-CO" dirty="0" smtClean="0"/>
              <a:t> </a:t>
            </a:r>
          </a:p>
          <a:p>
            <a:r>
              <a:rPr lang="es-CO" b="1" dirty="0" smtClean="0"/>
              <a:t>Contenedor con Control de Temperatura 20' x 8' x 8'6 .</a:t>
            </a:r>
          </a:p>
          <a:p>
            <a:r>
              <a:rPr lang="es-CO" b="1" dirty="0" smtClean="0"/>
              <a:t>Dimensiones:</a:t>
            </a:r>
            <a:r>
              <a:rPr lang="es-CO" dirty="0" smtClean="0"/>
              <a:t> Largo; 5,444 mm. Ancho; 2,268 mm. Altura; 2,272 mm.   |   </a:t>
            </a:r>
            <a:r>
              <a:rPr lang="es-CO" b="1" dirty="0" smtClean="0"/>
              <a:t>Apertura Puerta:</a:t>
            </a:r>
            <a:r>
              <a:rPr lang="es-CO" dirty="0" smtClean="0"/>
              <a:t> Ancho; 2,276 mm. Alto; 2,261 mm.   |   </a:t>
            </a:r>
            <a:r>
              <a:rPr lang="es-CO" b="1" dirty="0" smtClean="0"/>
              <a:t>Tara:</a:t>
            </a:r>
            <a:r>
              <a:rPr lang="es-CO" dirty="0" smtClean="0"/>
              <a:t> 3,080 kg.   |   </a:t>
            </a:r>
            <a:r>
              <a:rPr lang="es-CO" b="1" dirty="0" smtClean="0"/>
              <a:t>Peso bruto máximo de carga:</a:t>
            </a:r>
            <a:r>
              <a:rPr lang="es-CO" dirty="0" smtClean="0"/>
              <a:t> 30,480 kg.   |   </a:t>
            </a:r>
            <a:r>
              <a:rPr lang="es-CO" b="1" dirty="0" smtClean="0"/>
              <a:t>Peso bruto máximo total:</a:t>
            </a:r>
            <a:r>
              <a:rPr lang="es-CO" dirty="0" smtClean="0"/>
              <a:t> 32,480 kg.   |  </a:t>
            </a:r>
            <a:r>
              <a:rPr lang="es-CO" b="1" dirty="0" smtClean="0"/>
              <a:t>Capacidad:</a:t>
            </a:r>
            <a:r>
              <a:rPr lang="es-CO" dirty="0" smtClean="0"/>
              <a:t> 28.1 m</a:t>
            </a:r>
            <a:r>
              <a:rPr lang="es-CO" baseline="30000" dirty="0" smtClean="0"/>
              <a:t>3</a:t>
            </a:r>
            <a:endParaRPr lang="es-CO" dirty="0" smtClean="0"/>
          </a:p>
          <a:p>
            <a:endParaRPr lang="es-CO" dirty="0"/>
          </a:p>
        </p:txBody>
      </p:sp>
      <p:pic>
        <p:nvPicPr>
          <p:cNvPr id="22530" name="Picture 2" descr="Contenedor con Control de Temperatura 20 x 8 x 8 6"/>
          <p:cNvPicPr>
            <a:picLocks noChangeAspect="1" noChangeArrowheads="1"/>
          </p:cNvPicPr>
          <p:nvPr/>
        </p:nvPicPr>
        <p:blipFill>
          <a:blip r:embed="rId2" cstate="print"/>
          <a:srcRect/>
          <a:stretch>
            <a:fillRect/>
          </a:stretch>
        </p:blipFill>
        <p:spPr bwMode="auto">
          <a:xfrm>
            <a:off x="395536" y="404664"/>
            <a:ext cx="2974130" cy="1025650"/>
          </a:xfrm>
          <a:prstGeom prst="rect">
            <a:avLst/>
          </a:prstGeom>
          <a:noFill/>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30352" y="1772816"/>
            <a:ext cx="8002088" cy="4320480"/>
          </a:xfrm>
        </p:spPr>
        <p:txBody>
          <a:bodyPr>
            <a:normAutofit fontScale="92500"/>
          </a:bodyPr>
          <a:lstStyle/>
          <a:p>
            <a:r>
              <a:rPr lang="es-CO" b="1" dirty="0" smtClean="0"/>
              <a:t>Contenedor con Control de Temperatura. REEFER 40' x 8' x 8'6 .</a:t>
            </a:r>
          </a:p>
          <a:p>
            <a:r>
              <a:rPr lang="es-CO" dirty="0" smtClean="0"/>
              <a:t/>
            </a:r>
            <a:br>
              <a:rPr lang="es-CO" dirty="0" smtClean="0"/>
            </a:br>
            <a:endParaRPr lang="es-CO" dirty="0" smtClean="0"/>
          </a:p>
          <a:p>
            <a:r>
              <a:rPr lang="es-CO" dirty="0" smtClean="0"/>
              <a:t>Con equipo propio de generación de frío. Diseñados para el transporte de carga que requiere temperaturas constantes sobre bajo cero. Ejemplo: carne, pescado, frutas, etc.</a:t>
            </a:r>
          </a:p>
          <a:p>
            <a:r>
              <a:rPr lang="es-CO" dirty="0" smtClean="0"/>
              <a:t> </a:t>
            </a:r>
          </a:p>
          <a:p>
            <a:r>
              <a:rPr lang="es-CO" b="1" dirty="0" smtClean="0"/>
              <a:t>REEFER 40' x 8' x 8'6 .</a:t>
            </a:r>
          </a:p>
          <a:p>
            <a:r>
              <a:rPr lang="es-CO" b="1" dirty="0" smtClean="0"/>
              <a:t>Dimensiones:</a:t>
            </a:r>
            <a:r>
              <a:rPr lang="es-CO" dirty="0" smtClean="0"/>
              <a:t> Largo; 11,561 mm. Ancho; 2,280 mm. Altura; 2,249 mm.   |   </a:t>
            </a:r>
            <a:r>
              <a:rPr lang="es-CO" b="1" dirty="0" smtClean="0"/>
              <a:t>Apertura Puerta:</a:t>
            </a:r>
            <a:r>
              <a:rPr lang="es-CO" dirty="0" smtClean="0"/>
              <a:t> Ancho; 2,280 mm. Alto; 2,205 mm.   |   </a:t>
            </a:r>
            <a:r>
              <a:rPr lang="es-CO" b="1" dirty="0" smtClean="0"/>
              <a:t>Tara:</a:t>
            </a:r>
            <a:r>
              <a:rPr lang="es-CO" dirty="0" smtClean="0"/>
              <a:t> 4,800 kg.   |   </a:t>
            </a:r>
            <a:r>
              <a:rPr lang="es-CO" b="1" dirty="0" smtClean="0"/>
              <a:t>Peso bruto máximo de carga:</a:t>
            </a:r>
            <a:r>
              <a:rPr lang="es-CO" dirty="0" smtClean="0"/>
              <a:t> 27,700 kg.   |   </a:t>
            </a:r>
            <a:r>
              <a:rPr lang="es-CO" b="1" dirty="0" smtClean="0"/>
              <a:t>Peso bruto máximo total:</a:t>
            </a:r>
            <a:r>
              <a:rPr lang="es-CO" dirty="0" smtClean="0"/>
              <a:t> 32,500 kg.   |  </a:t>
            </a:r>
            <a:r>
              <a:rPr lang="es-CO" b="1" dirty="0" smtClean="0"/>
              <a:t>Capacidad:</a:t>
            </a:r>
            <a:r>
              <a:rPr lang="es-CO" dirty="0" smtClean="0"/>
              <a:t> 59.3 m</a:t>
            </a:r>
            <a:r>
              <a:rPr lang="es-CO" baseline="30000" dirty="0" smtClean="0"/>
              <a:t>3</a:t>
            </a:r>
            <a:endParaRPr lang="es-CO" dirty="0"/>
          </a:p>
        </p:txBody>
      </p:sp>
      <p:pic>
        <p:nvPicPr>
          <p:cNvPr id="26626" name="Picture 2" descr="Contenedor con Control de Temperatura. REEFER 40 x 8 x 8 6"/>
          <p:cNvPicPr>
            <a:picLocks noChangeAspect="1" noChangeArrowheads="1"/>
          </p:cNvPicPr>
          <p:nvPr/>
        </p:nvPicPr>
        <p:blipFill>
          <a:blip r:embed="rId2" cstate="print"/>
          <a:srcRect/>
          <a:stretch>
            <a:fillRect/>
          </a:stretch>
        </p:blipFill>
        <p:spPr bwMode="auto">
          <a:xfrm>
            <a:off x="395536" y="404664"/>
            <a:ext cx="2736304" cy="1169666"/>
          </a:xfrm>
          <a:prstGeom prst="rect">
            <a:avLst/>
          </a:prstGeom>
          <a:noFill/>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11560" y="1412776"/>
            <a:ext cx="7992888" cy="4392488"/>
          </a:xfrm>
        </p:spPr>
        <p:txBody>
          <a:bodyPr>
            <a:normAutofit fontScale="92500"/>
          </a:bodyPr>
          <a:lstStyle/>
          <a:p>
            <a:r>
              <a:rPr lang="es-CO" b="1" dirty="0" smtClean="0"/>
              <a:t>Contenedor con Control de Temperatura. HIGH CUBE REEFER 40' x 8' x 9'6 .</a:t>
            </a:r>
          </a:p>
          <a:p>
            <a:r>
              <a:rPr lang="es-CO" dirty="0" smtClean="0"/>
              <a:t/>
            </a:r>
            <a:br>
              <a:rPr lang="es-CO" dirty="0" smtClean="0"/>
            </a:br>
            <a:endParaRPr lang="es-CO" dirty="0" smtClean="0"/>
          </a:p>
          <a:p>
            <a:r>
              <a:rPr lang="es-CO" dirty="0" smtClean="0"/>
              <a:t>Con equipo propio de generación de frío. Diseñados para el transporte de carga que requiere temperaturas constantes sobre bajo cero. Ejemplo: carne, pescado, frutas, etc.</a:t>
            </a:r>
          </a:p>
          <a:p>
            <a:r>
              <a:rPr lang="es-CO" dirty="0" smtClean="0"/>
              <a:t> </a:t>
            </a:r>
          </a:p>
          <a:p>
            <a:r>
              <a:rPr lang="es-CO" b="1" dirty="0" smtClean="0"/>
              <a:t>HIGH CUBE REEFER 40' x 8' x 9'6 .</a:t>
            </a:r>
          </a:p>
          <a:p>
            <a:r>
              <a:rPr lang="es-CO" b="1" dirty="0" smtClean="0"/>
              <a:t>Dimensiones:</a:t>
            </a:r>
            <a:r>
              <a:rPr lang="es-CO" dirty="0" smtClean="0"/>
              <a:t> Largo; 11,561 mm. Ancho; 2,268 mm. Altura; 2,553 mm.   |   </a:t>
            </a:r>
            <a:r>
              <a:rPr lang="es-CO" b="1" dirty="0" smtClean="0"/>
              <a:t>Apertura Puerta:</a:t>
            </a:r>
            <a:r>
              <a:rPr lang="es-CO" dirty="0" smtClean="0"/>
              <a:t> Ancho; 2,276 mm. Alto; 2,501 mm.   |   </a:t>
            </a:r>
            <a:r>
              <a:rPr lang="es-CO" b="1" dirty="0" smtClean="0"/>
              <a:t>Tara:</a:t>
            </a:r>
            <a:r>
              <a:rPr lang="es-CO" dirty="0" smtClean="0"/>
              <a:t> 4,850 kg.   |   </a:t>
            </a:r>
            <a:r>
              <a:rPr lang="es-CO" b="1" dirty="0" smtClean="0"/>
              <a:t>Peso bruto máximo de carga:</a:t>
            </a:r>
            <a:r>
              <a:rPr lang="es-CO" dirty="0" smtClean="0"/>
              <a:t> 29,150 kg.   |   </a:t>
            </a:r>
            <a:r>
              <a:rPr lang="es-CO" b="1" dirty="0" smtClean="0"/>
              <a:t>Peso bruto máximo total:</a:t>
            </a:r>
            <a:r>
              <a:rPr lang="es-CO" dirty="0" smtClean="0"/>
              <a:t> 34,000 kg.   |  </a:t>
            </a:r>
            <a:r>
              <a:rPr lang="es-CO" b="1" dirty="0" smtClean="0"/>
              <a:t>Capacidad:</a:t>
            </a:r>
            <a:r>
              <a:rPr lang="es-CO" dirty="0" smtClean="0"/>
              <a:t> 67 m</a:t>
            </a:r>
            <a:r>
              <a:rPr lang="es-CO" baseline="30000" dirty="0" smtClean="0"/>
              <a:t>3</a:t>
            </a:r>
            <a:endParaRPr lang="es-CO" dirty="0"/>
          </a:p>
        </p:txBody>
      </p:sp>
      <p:pic>
        <p:nvPicPr>
          <p:cNvPr id="27650" name="Picture 2" descr="Contenedor con Control de Temperatura. HIGH CUBE REEFER 40 x 8 x 9 6"/>
          <p:cNvPicPr>
            <a:picLocks noChangeAspect="1" noChangeArrowheads="1"/>
          </p:cNvPicPr>
          <p:nvPr/>
        </p:nvPicPr>
        <p:blipFill>
          <a:blip r:embed="rId2" cstate="print"/>
          <a:srcRect/>
          <a:stretch>
            <a:fillRect/>
          </a:stretch>
        </p:blipFill>
        <p:spPr bwMode="auto">
          <a:xfrm>
            <a:off x="611560" y="202926"/>
            <a:ext cx="1800200" cy="1179165"/>
          </a:xfrm>
          <a:prstGeom prst="rect">
            <a:avLst/>
          </a:prstGeom>
          <a:noFill/>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858072" cy="2328288"/>
          </a:xfrm>
        </p:spPr>
        <p:txBody>
          <a:bodyPr/>
          <a:lstStyle/>
          <a:p>
            <a:pPr algn="ctr"/>
            <a:r>
              <a:rPr lang="es-CO" sz="8800" dirty="0" smtClean="0">
                <a:solidFill>
                  <a:schemeClr val="tx1"/>
                </a:solidFill>
              </a:rPr>
              <a:t>AISLANTES</a:t>
            </a:r>
            <a:endParaRPr lang="es-CO" sz="8800" dirty="0">
              <a:solidFill>
                <a:schemeClr val="tx1"/>
              </a:solidFill>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30352" y="1916832"/>
            <a:ext cx="8074096" cy="3528392"/>
          </a:xfrm>
        </p:spPr>
        <p:txBody>
          <a:bodyPr>
            <a:normAutofit fontScale="92500" lnSpcReduction="10000"/>
          </a:bodyPr>
          <a:lstStyle/>
          <a:p>
            <a:r>
              <a:rPr lang="es-CO" b="1" dirty="0" smtClean="0"/>
              <a:t>Contenedor </a:t>
            </a:r>
            <a:r>
              <a:rPr lang="es-CO" b="1" dirty="0" err="1" smtClean="0"/>
              <a:t>insulado</a:t>
            </a:r>
            <a:r>
              <a:rPr lang="es-CO" b="1" dirty="0" smtClean="0"/>
              <a:t>. CONAIR 20' x 8' x 8'6 .</a:t>
            </a:r>
          </a:p>
          <a:p>
            <a:r>
              <a:rPr lang="es-CO" dirty="0" smtClean="0"/>
              <a:t/>
            </a:r>
            <a:br>
              <a:rPr lang="es-CO" dirty="0" smtClean="0"/>
            </a:br>
            <a:endParaRPr lang="es-CO" dirty="0" smtClean="0"/>
          </a:p>
          <a:p>
            <a:r>
              <a:rPr lang="es-CO" dirty="0" smtClean="0"/>
              <a:t>Sin equipo generador de frío. Preparados para el transporte de carga que requiera temperaturas constantes. Ejemplo manzanas, frutas, etc.</a:t>
            </a:r>
          </a:p>
          <a:p>
            <a:r>
              <a:rPr lang="es-CO" dirty="0" smtClean="0"/>
              <a:t> </a:t>
            </a:r>
          </a:p>
          <a:p>
            <a:r>
              <a:rPr lang="es-CO" b="1" dirty="0" smtClean="0"/>
              <a:t>CONAIR 20' x 8' x 8'6 </a:t>
            </a:r>
          </a:p>
          <a:p>
            <a:r>
              <a:rPr lang="es-CO" b="1" dirty="0" smtClean="0"/>
              <a:t>Dimensiones:</a:t>
            </a:r>
            <a:r>
              <a:rPr lang="es-CO" dirty="0" smtClean="0"/>
              <a:t> Largo; 5,444 mm. Ancho; 2,300 mm. Altura; 2,250 mm.   |   </a:t>
            </a:r>
            <a:r>
              <a:rPr lang="es-CO" b="1" dirty="0" smtClean="0"/>
              <a:t>Apertura puerta:</a:t>
            </a:r>
            <a:r>
              <a:rPr lang="es-CO" dirty="0" smtClean="0"/>
              <a:t> Ancho; 2,300 mm. Alto: 2,215 mm.   |   </a:t>
            </a:r>
            <a:r>
              <a:rPr lang="es-CO" b="1" dirty="0" smtClean="0"/>
              <a:t>Tara:</a:t>
            </a:r>
            <a:r>
              <a:rPr lang="es-CO" dirty="0" smtClean="0"/>
              <a:t> 2,780 kg.   |   </a:t>
            </a:r>
            <a:r>
              <a:rPr lang="es-CO" b="1" dirty="0" smtClean="0"/>
              <a:t>Peso bruto máximo de carga:</a:t>
            </a:r>
            <a:r>
              <a:rPr lang="es-CO" dirty="0" smtClean="0"/>
              <a:t> 24,220 kg.   |   </a:t>
            </a:r>
            <a:r>
              <a:rPr lang="es-CO" b="1" dirty="0" smtClean="0"/>
              <a:t>Capacidad:</a:t>
            </a:r>
            <a:r>
              <a:rPr lang="es-CO" dirty="0" smtClean="0"/>
              <a:t> 29.8 m</a:t>
            </a:r>
            <a:r>
              <a:rPr lang="es-CO" baseline="30000" dirty="0" smtClean="0"/>
              <a:t>3</a:t>
            </a:r>
            <a:endParaRPr lang="es-CO" dirty="0" smtClean="0"/>
          </a:p>
          <a:p>
            <a:endParaRPr lang="es-CO" dirty="0"/>
          </a:p>
        </p:txBody>
      </p:sp>
      <p:pic>
        <p:nvPicPr>
          <p:cNvPr id="28674" name="Picture 2" descr="Contenedor insulado. CONAIR 20 x 8 x 8 6."/>
          <p:cNvPicPr>
            <a:picLocks noChangeAspect="1" noChangeArrowheads="1"/>
          </p:cNvPicPr>
          <p:nvPr/>
        </p:nvPicPr>
        <p:blipFill>
          <a:blip r:embed="rId2" cstate="print"/>
          <a:srcRect/>
          <a:stretch>
            <a:fillRect/>
          </a:stretch>
        </p:blipFill>
        <p:spPr bwMode="auto">
          <a:xfrm>
            <a:off x="611559" y="560410"/>
            <a:ext cx="2653027" cy="1212406"/>
          </a:xfrm>
          <a:prstGeom prst="rect">
            <a:avLst/>
          </a:prstGeom>
          <a:noFill/>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8002088" cy="2472304"/>
          </a:xfrm>
        </p:spPr>
        <p:txBody>
          <a:bodyPr/>
          <a:lstStyle/>
          <a:p>
            <a:pPr algn="ctr"/>
            <a:r>
              <a:rPr lang="es-CO" sz="8800" dirty="0" smtClean="0">
                <a:solidFill>
                  <a:schemeClr val="tx1"/>
                </a:solidFill>
              </a:rPr>
              <a:t>TANQUES</a:t>
            </a:r>
            <a:endParaRPr lang="es-CO" sz="8800" dirty="0">
              <a:solidFill>
                <a:schemeClr val="tx1"/>
              </a:solidFill>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83568" y="2348880"/>
            <a:ext cx="7560840" cy="3161640"/>
          </a:xfrm>
        </p:spPr>
        <p:txBody>
          <a:bodyPr>
            <a:normAutofit fontScale="92500" lnSpcReduction="10000"/>
          </a:bodyPr>
          <a:lstStyle/>
          <a:p>
            <a:r>
              <a:rPr lang="es-CO" b="1" dirty="0" smtClean="0"/>
              <a:t>Contenedor Tanque.</a:t>
            </a:r>
          </a:p>
          <a:p>
            <a:r>
              <a:rPr lang="es-CO" dirty="0" smtClean="0"/>
              <a:t/>
            </a:r>
            <a:br>
              <a:rPr lang="es-CO" dirty="0" smtClean="0"/>
            </a:br>
            <a:endParaRPr lang="es-CO" dirty="0" smtClean="0"/>
          </a:p>
          <a:p>
            <a:r>
              <a:rPr lang="es-CO" dirty="0" smtClean="0"/>
              <a:t>Existen múltiples aplicaciones y diseños de estos contenedores. Los hay revestidos para el transporte de productos químicos corrosivos, o para la carga de aceites y vinos. Hay disponibilidad de equipos con calefacción para otras cargas especiales.</a:t>
            </a:r>
          </a:p>
          <a:p>
            <a:r>
              <a:rPr lang="es-CO" dirty="0" smtClean="0"/>
              <a:t> </a:t>
            </a:r>
          </a:p>
          <a:p>
            <a:r>
              <a:rPr lang="es-CO" dirty="0" smtClean="0"/>
              <a:t/>
            </a:r>
            <a:br>
              <a:rPr lang="es-CO" dirty="0" smtClean="0"/>
            </a:br>
            <a:endParaRPr lang="es-CO" dirty="0"/>
          </a:p>
        </p:txBody>
      </p:sp>
      <p:pic>
        <p:nvPicPr>
          <p:cNvPr id="30722" name="Picture 2" descr="Contenedor Tanque"/>
          <p:cNvPicPr>
            <a:picLocks noChangeAspect="1" noChangeArrowheads="1"/>
          </p:cNvPicPr>
          <p:nvPr/>
        </p:nvPicPr>
        <p:blipFill>
          <a:blip r:embed="rId2" cstate="print"/>
          <a:srcRect/>
          <a:stretch>
            <a:fillRect/>
          </a:stretch>
        </p:blipFill>
        <p:spPr bwMode="auto">
          <a:xfrm>
            <a:off x="827584" y="692696"/>
            <a:ext cx="3456384" cy="1579532"/>
          </a:xfrm>
          <a:prstGeom prst="rect">
            <a:avLst/>
          </a:prstGeom>
          <a:noFill/>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930080" cy="2256280"/>
          </a:xfrm>
        </p:spPr>
        <p:txBody>
          <a:bodyPr/>
          <a:lstStyle/>
          <a:p>
            <a:pPr algn="ctr"/>
            <a:r>
              <a:rPr lang="es-CO" sz="8800" dirty="0" smtClean="0">
                <a:solidFill>
                  <a:schemeClr val="tx1"/>
                </a:solidFill>
              </a:rPr>
              <a:t>FLAT TRACKS</a:t>
            </a:r>
            <a:endParaRPr lang="es-CO" sz="8800" dirty="0">
              <a:solidFill>
                <a:schemeClr val="tx1"/>
              </a:solidFill>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30352" y="1916832"/>
            <a:ext cx="8146104" cy="3816424"/>
          </a:xfrm>
        </p:spPr>
        <p:txBody>
          <a:bodyPr>
            <a:normAutofit fontScale="92500"/>
          </a:bodyPr>
          <a:lstStyle/>
          <a:p>
            <a:r>
              <a:rPr lang="es-CO" b="1" dirty="0" err="1" smtClean="0"/>
              <a:t>FlatTracks</a:t>
            </a:r>
            <a:r>
              <a:rPr lang="es-CO" b="1" dirty="0" smtClean="0"/>
              <a:t>. STANDARD 20' x 8' x 8'6 .</a:t>
            </a:r>
          </a:p>
          <a:p>
            <a:r>
              <a:rPr lang="es-CO" dirty="0" smtClean="0"/>
              <a:t/>
            </a:r>
            <a:br>
              <a:rPr lang="es-CO" dirty="0" smtClean="0"/>
            </a:br>
            <a:endParaRPr lang="es-CO" dirty="0" smtClean="0"/>
          </a:p>
          <a:p>
            <a:r>
              <a:rPr lang="es-CO" dirty="0" smtClean="0"/>
              <a:t>Sin equipo generador de frío. Preparados para el transporte de carga que requiere temperaturas contantes. Ejemplo: manzanas, frutas, etc.</a:t>
            </a:r>
          </a:p>
          <a:p>
            <a:r>
              <a:rPr lang="es-CO" dirty="0" smtClean="0"/>
              <a:t> </a:t>
            </a:r>
          </a:p>
          <a:p>
            <a:r>
              <a:rPr lang="es-CO" b="1" dirty="0" err="1" smtClean="0"/>
              <a:t>FlatTracks</a:t>
            </a:r>
            <a:r>
              <a:rPr lang="es-CO" b="1" dirty="0" smtClean="0"/>
              <a:t>. STANDARD 20' x 8' x 8'6 .</a:t>
            </a:r>
          </a:p>
          <a:p>
            <a:r>
              <a:rPr lang="es-CO" b="1" dirty="0" smtClean="0"/>
              <a:t>Dimensiones:</a:t>
            </a:r>
            <a:r>
              <a:rPr lang="es-CO" dirty="0" smtClean="0"/>
              <a:t> Largo; 5,940 mm. Ancho; 2,345 mm. Altura; 2,346 mm.   |   </a:t>
            </a:r>
            <a:r>
              <a:rPr lang="es-CO" b="1" dirty="0" smtClean="0"/>
              <a:t>Tara:</a:t>
            </a:r>
            <a:r>
              <a:rPr lang="es-CO" dirty="0" smtClean="0"/>
              <a:t> 4,030 kg.   |   </a:t>
            </a:r>
            <a:r>
              <a:rPr lang="es-CO" b="1" dirty="0" smtClean="0"/>
              <a:t>Peso bruto máximo de carga:</a:t>
            </a:r>
            <a:r>
              <a:rPr lang="es-CO" dirty="0" smtClean="0"/>
              <a:t> 28,470 kg.   |   </a:t>
            </a:r>
            <a:r>
              <a:rPr lang="es-CO" b="1" dirty="0" smtClean="0"/>
              <a:t>Peso bruto máximo total:</a:t>
            </a:r>
            <a:r>
              <a:rPr lang="es-CO" dirty="0" smtClean="0"/>
              <a:t> 32,500 kg.   |   </a:t>
            </a:r>
            <a:r>
              <a:rPr lang="es-CO" b="1" dirty="0" smtClean="0"/>
              <a:t>Capacidad:</a:t>
            </a:r>
            <a:r>
              <a:rPr lang="es-CO" dirty="0" smtClean="0"/>
              <a:t> 33.2 m</a:t>
            </a:r>
            <a:r>
              <a:rPr lang="es-CO" baseline="30000" dirty="0" smtClean="0"/>
              <a:t>3</a:t>
            </a:r>
            <a:endParaRPr lang="es-CO" dirty="0"/>
          </a:p>
        </p:txBody>
      </p:sp>
      <p:pic>
        <p:nvPicPr>
          <p:cNvPr id="32770" name="Picture 2" descr="FlatTracks. STANDARD 20 x 8 x 8 6."/>
          <p:cNvPicPr>
            <a:picLocks noChangeAspect="1" noChangeArrowheads="1"/>
          </p:cNvPicPr>
          <p:nvPr/>
        </p:nvPicPr>
        <p:blipFill>
          <a:blip r:embed="rId2" cstate="print"/>
          <a:srcRect/>
          <a:stretch>
            <a:fillRect/>
          </a:stretch>
        </p:blipFill>
        <p:spPr bwMode="auto">
          <a:xfrm>
            <a:off x="611559" y="404664"/>
            <a:ext cx="3151405" cy="1440160"/>
          </a:xfrm>
          <a:prstGeom prst="rect">
            <a:avLst/>
          </a:prstGeom>
          <a:noFill/>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30352" y="2204864"/>
            <a:ext cx="8074096" cy="3672408"/>
          </a:xfrm>
        </p:spPr>
        <p:txBody>
          <a:bodyPr>
            <a:normAutofit fontScale="92500"/>
          </a:bodyPr>
          <a:lstStyle/>
          <a:p>
            <a:r>
              <a:rPr lang="es-CO" b="1" dirty="0" err="1" smtClean="0"/>
              <a:t>FlatTracks</a:t>
            </a:r>
            <a:r>
              <a:rPr lang="es-CO" b="1" dirty="0" smtClean="0"/>
              <a:t>. STANDARD 40' x 8' x 9'6 .</a:t>
            </a:r>
          </a:p>
          <a:p>
            <a:r>
              <a:rPr lang="es-CO" dirty="0" smtClean="0"/>
              <a:t/>
            </a:r>
            <a:br>
              <a:rPr lang="es-CO" dirty="0" smtClean="0"/>
            </a:br>
            <a:endParaRPr lang="es-CO" dirty="0" smtClean="0"/>
          </a:p>
          <a:p>
            <a:r>
              <a:rPr lang="es-CO" dirty="0" smtClean="0"/>
              <a:t>Con terminales fijos o rebatibles, sin laterales. Diseñados para el transporte de carga de grandes dimensiones. Ejemplo: maquinaria, etc.</a:t>
            </a:r>
          </a:p>
          <a:p>
            <a:r>
              <a:rPr lang="es-CO" dirty="0" smtClean="0"/>
              <a:t> </a:t>
            </a:r>
          </a:p>
          <a:p>
            <a:r>
              <a:rPr lang="es-CO" b="1" dirty="0" err="1" smtClean="0"/>
              <a:t>FlatTracks</a:t>
            </a:r>
            <a:r>
              <a:rPr lang="es-CO" b="1" dirty="0" smtClean="0"/>
              <a:t>. STANDARD 40' x 8' x 9'6 .</a:t>
            </a:r>
          </a:p>
          <a:p>
            <a:r>
              <a:rPr lang="es-CO" b="1" dirty="0" smtClean="0"/>
              <a:t>Dimensiones:</a:t>
            </a:r>
            <a:r>
              <a:rPr lang="es-CO" dirty="0" smtClean="0"/>
              <a:t> Largo; 12,132 mm. Ancho; 2,400 mm. Altura; 2,135 mm.   |   </a:t>
            </a:r>
            <a:r>
              <a:rPr lang="es-CO" b="1" dirty="0" smtClean="0"/>
              <a:t>Tara:</a:t>
            </a:r>
            <a:r>
              <a:rPr lang="es-CO" dirty="0" smtClean="0"/>
              <a:t>5,000 kg.   |   </a:t>
            </a:r>
            <a:r>
              <a:rPr lang="es-CO" b="1" dirty="0" smtClean="0"/>
              <a:t>Peso bruto máximo de carga:</a:t>
            </a:r>
            <a:r>
              <a:rPr lang="es-CO" dirty="0" smtClean="0"/>
              <a:t> 40,000 kg.   |   </a:t>
            </a:r>
            <a:r>
              <a:rPr lang="es-CO" b="1" dirty="0" smtClean="0"/>
              <a:t>Peso bruto máximo total:</a:t>
            </a:r>
            <a:r>
              <a:rPr lang="es-CO" dirty="0" smtClean="0"/>
              <a:t>45,000 kg.   |  </a:t>
            </a:r>
          </a:p>
          <a:p>
            <a:endParaRPr lang="es-CO" dirty="0"/>
          </a:p>
        </p:txBody>
      </p:sp>
      <p:pic>
        <p:nvPicPr>
          <p:cNvPr id="34818" name="Picture 2" descr="FlatTracks. STANDARD 40 x 8 x 8 6."/>
          <p:cNvPicPr>
            <a:picLocks noChangeAspect="1" noChangeArrowheads="1"/>
          </p:cNvPicPr>
          <p:nvPr/>
        </p:nvPicPr>
        <p:blipFill>
          <a:blip r:embed="rId2" cstate="print"/>
          <a:srcRect/>
          <a:stretch>
            <a:fillRect/>
          </a:stretch>
        </p:blipFill>
        <p:spPr bwMode="auto">
          <a:xfrm>
            <a:off x="467544" y="620688"/>
            <a:ext cx="3308976" cy="151216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8" name="7 Título"/>
          <p:cNvSpPr>
            <a:spLocks noGrp="1"/>
          </p:cNvSpPr>
          <p:nvPr>
            <p:ph type="title"/>
          </p:nvPr>
        </p:nvSpPr>
        <p:spPr/>
        <p:txBody>
          <a:bodyPr>
            <a:normAutofit fontScale="90000"/>
          </a:bodyPr>
          <a:lstStyle/>
          <a:p>
            <a:r>
              <a:rPr lang="es-MX" b="1" dirty="0" smtClean="0"/>
              <a:t>AIRBUS</a:t>
            </a:r>
            <a:r>
              <a:rPr lang="es-CO" dirty="0" smtClean="0"/>
              <a:t> </a:t>
            </a:r>
            <a:r>
              <a:rPr lang="es-MX" b="1" dirty="0" smtClean="0"/>
              <a:t>  330    -   340</a:t>
            </a:r>
            <a:r>
              <a:rPr lang="es-CO" dirty="0" smtClean="0"/>
              <a:t/>
            </a:r>
            <a:br>
              <a:rPr lang="es-CO" dirty="0" smtClean="0"/>
            </a:br>
            <a:endParaRPr lang="es-CO" dirty="0"/>
          </a:p>
        </p:txBody>
      </p:sp>
      <p:sp>
        <p:nvSpPr>
          <p:cNvPr id="1029" name="Rectangle 5"/>
          <p:cNvSpPr>
            <a:spLocks noChangeArrowheads="1"/>
          </p:cNvSpPr>
          <p:nvPr/>
        </p:nvSpPr>
        <p:spPr bwMode="auto">
          <a:xfrm>
            <a:off x="0" y="1643050"/>
            <a:ext cx="9144000"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El</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Airbus 340</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posee 4 turbinas y un rango de 12000 a 15000 Km. Posee ampl</a:t>
            </a:r>
            <a:r>
              <a:rPr kumimoji="0" lang="es-MX" sz="2800" b="0" i="0" u="none" strike="noStrike" cap="none" normalizeH="0" baseline="0" dirty="0" smtClean="0">
                <a:ln>
                  <a:noFill/>
                </a:ln>
                <a:effectLst/>
                <a:latin typeface="Calibri"/>
                <a:ea typeface="Times New Roman" pitchFamily="18" charset="0"/>
                <a:cs typeface="Arial" pitchFamily="34" charset="0"/>
              </a:rPr>
              <a:t>í</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as bah</a:t>
            </a:r>
            <a:r>
              <a:rPr kumimoji="0" lang="es-MX" sz="2800" b="0" i="0" u="none" strike="noStrike" cap="none" normalizeH="0" baseline="0" dirty="0" smtClean="0">
                <a:ln>
                  <a:noFill/>
                </a:ln>
                <a:effectLst/>
                <a:latin typeface="Calibri"/>
                <a:ea typeface="Times New Roman" pitchFamily="18" charset="0"/>
                <a:cs typeface="Arial" pitchFamily="34" charset="0"/>
              </a:rPr>
              <a:t>í</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as de cargo para pallets, as</a:t>
            </a:r>
            <a:r>
              <a:rPr kumimoji="0" lang="es-MX" sz="2800" b="0" i="0" u="none" strike="noStrike" cap="none" normalizeH="0" baseline="0" dirty="0" smtClean="0">
                <a:ln>
                  <a:noFill/>
                </a:ln>
                <a:effectLst/>
                <a:latin typeface="Calibri"/>
                <a:ea typeface="Times New Roman" pitchFamily="18" charset="0"/>
                <a:cs typeface="Arial" pitchFamily="34" charset="0"/>
              </a:rPr>
              <a:t>í</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 como una bah</a:t>
            </a:r>
            <a:r>
              <a:rPr kumimoji="0" lang="es-MX" sz="2800" b="0" i="0" u="none" strike="noStrike" cap="none" normalizeH="0" baseline="0" dirty="0" smtClean="0">
                <a:ln>
                  <a:noFill/>
                </a:ln>
                <a:effectLst/>
                <a:latin typeface="Calibri"/>
                <a:ea typeface="Times New Roman" pitchFamily="18" charset="0"/>
                <a:cs typeface="Arial" pitchFamily="34" charset="0"/>
              </a:rPr>
              <a:t>í</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a trasera de carga a granel</a:t>
            </a:r>
            <a:endParaRPr kumimoji="0" lang="es-CO" sz="28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Est</a:t>
            </a:r>
            <a:r>
              <a:rPr kumimoji="0" lang="es-MX" sz="2800" b="0" i="0" u="none" strike="noStrike" cap="none" normalizeH="0" baseline="0" dirty="0" smtClean="0">
                <a:ln>
                  <a:noFill/>
                </a:ln>
                <a:effectLst/>
                <a:latin typeface="Calibri"/>
                <a:ea typeface="Times New Roman" pitchFamily="18" charset="0"/>
                <a:cs typeface="Arial" pitchFamily="34" charset="0"/>
              </a:rPr>
              <a:t>á</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 equipado con amplias puertas de carga en su parte delantera y posterior, para carga de pallets o contenedores de 88" X 125" o 96" X 125".</a:t>
            </a:r>
            <a:endParaRPr kumimoji="0" lang="es-CO" sz="28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No. de Pallets:</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7 + Carga suelta </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err="1" smtClean="0">
                <a:ln>
                  <a:noFill/>
                </a:ln>
                <a:effectLst/>
                <a:latin typeface="Arial" pitchFamily="34" charset="0"/>
                <a:ea typeface="Times New Roman" pitchFamily="18" charset="0"/>
                <a:cs typeface="Arial" pitchFamily="34" charset="0"/>
              </a:rPr>
              <a:t>Vol</a:t>
            </a:r>
            <a:r>
              <a:rPr kumimoji="0" lang="es-MX" sz="2800" b="1" i="0" u="none" strike="noStrike" cap="none" normalizeH="0" baseline="0" dirty="0" err="1" smtClean="0">
                <a:ln>
                  <a:noFill/>
                </a:ln>
                <a:effectLst/>
                <a:latin typeface="Calibri"/>
                <a:ea typeface="Times New Roman" pitchFamily="18" charset="0"/>
                <a:cs typeface="Arial" pitchFamily="34" charset="0"/>
              </a:rPr>
              <a:t>ú</a:t>
            </a:r>
            <a:r>
              <a:rPr kumimoji="0" lang="es-MX" sz="2800" b="1" i="0" u="none" strike="noStrike" cap="none" normalizeH="0" baseline="0" dirty="0" err="1" smtClean="0">
                <a:ln>
                  <a:noFill/>
                </a:ln>
                <a:effectLst/>
                <a:latin typeface="Arial" pitchFamily="34" charset="0"/>
                <a:ea typeface="Times New Roman" pitchFamily="18" charset="0"/>
                <a:cs typeface="Arial" pitchFamily="34" charset="0"/>
              </a:rPr>
              <a:t>men</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100.4 m</a:t>
            </a:r>
            <a:r>
              <a:rPr kumimoji="0" lang="es-MX" sz="2800" b="0" i="0" u="none" strike="noStrike" cap="none" normalizeH="0" baseline="30000" dirty="0" smtClean="0">
                <a:ln>
                  <a:noFill/>
                </a:ln>
                <a:effectLst/>
                <a:latin typeface="Arial" pitchFamily="34" charset="0"/>
                <a:ea typeface="Times New Roman" pitchFamily="18" charset="0"/>
                <a:cs typeface="Arial" pitchFamily="34" charset="0"/>
              </a:rPr>
              <a:t>3</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1" i="0" u="none" strike="noStrike" cap="none" normalizeH="0" baseline="0" dirty="0" smtClean="0">
                <a:ln>
                  <a:noFill/>
                </a:ln>
                <a:effectLst/>
                <a:latin typeface="Arial" pitchFamily="34" charset="0"/>
                <a:ea typeface="Times New Roman" pitchFamily="18" charset="0"/>
                <a:cs typeface="Arial" pitchFamily="34" charset="0"/>
              </a:rPr>
              <a:t>Capacidad:</a:t>
            </a:r>
            <a:r>
              <a:rPr kumimoji="0" lang="es-MX" sz="2800" b="0" i="0" u="none" strike="noStrike" cap="none" normalizeH="0" baseline="0" dirty="0" smtClean="0">
                <a:ln>
                  <a:noFill/>
                </a:ln>
                <a:effectLst/>
                <a:latin typeface="Calibri"/>
                <a:ea typeface="Times New Roman" pitchFamily="18" charset="0"/>
                <a:cs typeface="Arial" pitchFamily="34" charset="0"/>
              </a:rPr>
              <a:t> </a:t>
            </a:r>
            <a:r>
              <a:rPr kumimoji="0" lang="es-MX" sz="2800" b="0" i="0" u="none" strike="noStrike" cap="none" normalizeH="0" baseline="0" dirty="0" smtClean="0">
                <a:ln>
                  <a:noFill/>
                </a:ln>
                <a:effectLst/>
                <a:latin typeface="Arial" pitchFamily="34" charset="0"/>
                <a:ea typeface="Times New Roman" pitchFamily="18" charset="0"/>
                <a:cs typeface="Arial" pitchFamily="34" charset="0"/>
              </a:rPr>
              <a:t>16 toneladas</a:t>
            </a:r>
            <a:endParaRPr kumimoji="0" lang="es-MX" sz="2800" b="0" i="0" u="none" strike="noStrike" cap="none" normalizeH="0" baseline="0" dirty="0" smtClean="0">
              <a:ln>
                <a:noFill/>
              </a:ln>
              <a:effectLst/>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988840"/>
            <a:ext cx="7714056" cy="2040256"/>
          </a:xfrm>
        </p:spPr>
        <p:txBody>
          <a:bodyPr/>
          <a:lstStyle/>
          <a:p>
            <a:pPr algn="ctr"/>
            <a:r>
              <a:rPr lang="es-CO" sz="8800" dirty="0" smtClean="0">
                <a:solidFill>
                  <a:schemeClr val="tx1"/>
                </a:solidFill>
              </a:rPr>
              <a:t>CONTENEDORES AEREOS</a:t>
            </a:r>
            <a:endParaRPr lang="es-CO" sz="8800" dirty="0">
              <a:solidFill>
                <a:schemeClr val="tx1"/>
              </a:solidFill>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8074096" cy="2472304"/>
          </a:xfrm>
        </p:spPr>
        <p:txBody>
          <a:bodyPr/>
          <a:lstStyle/>
          <a:p>
            <a:pPr algn="ctr"/>
            <a:r>
              <a:rPr lang="es-CO" sz="8800" dirty="0" smtClean="0">
                <a:solidFill>
                  <a:schemeClr val="tx1"/>
                </a:solidFill>
              </a:rPr>
              <a:t>DE SEGURIDAD</a:t>
            </a:r>
            <a:endParaRPr lang="es-CO" sz="8800" dirty="0">
              <a:solidFill>
                <a:schemeClr val="tx1"/>
              </a:solidFill>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467544" y="2204864"/>
            <a:ext cx="8064896" cy="3672408"/>
          </a:xfrm>
        </p:spPr>
        <p:txBody>
          <a:bodyPr>
            <a:normAutofit fontScale="92500" lnSpcReduction="10000"/>
          </a:bodyPr>
          <a:lstStyle/>
          <a:p>
            <a:r>
              <a:rPr lang="es-CO" b="1" dirty="0" smtClean="0"/>
              <a:t>Contenedor de seguridad Código IATA AMP.</a:t>
            </a:r>
          </a:p>
          <a:p>
            <a:r>
              <a:rPr lang="es-CO" dirty="0" smtClean="0"/>
              <a:t/>
            </a:r>
            <a:br>
              <a:rPr lang="es-CO" dirty="0" smtClean="0"/>
            </a:br>
            <a:endParaRPr lang="es-CO" dirty="0" smtClean="0"/>
          </a:p>
          <a:p>
            <a:r>
              <a:rPr lang="es-CO" dirty="0" smtClean="0"/>
              <a:t>Contenedor completamente de aluminio, a prueba de polvo y sonidos (sellos de goma), se abre por el lado de 223.5 cm. cerrado por una puerta de metal con cuatro paneles </a:t>
            </a:r>
            <a:r>
              <a:rPr lang="es-CO" dirty="0" err="1" smtClean="0"/>
              <a:t>sellables</a:t>
            </a:r>
            <a:r>
              <a:rPr lang="es-CO" dirty="0" smtClean="0"/>
              <a:t> y equipados con seis rieles fijos para prendas en gancho.</a:t>
            </a:r>
          </a:p>
          <a:p>
            <a:r>
              <a:rPr lang="es-CO" b="1" dirty="0" smtClean="0"/>
              <a:t>Contenedor de seguridad 96" x 125 x 63"</a:t>
            </a:r>
          </a:p>
          <a:p>
            <a:r>
              <a:rPr lang="es-CO" b="1" dirty="0" smtClean="0"/>
              <a:t>Dimensiones:</a:t>
            </a:r>
            <a:r>
              <a:rPr lang="es-CO" dirty="0" smtClean="0"/>
              <a:t> 317 x 243.8 x 162.6 cm.</a:t>
            </a:r>
            <a:br>
              <a:rPr lang="es-CO" dirty="0" smtClean="0"/>
            </a:br>
            <a:r>
              <a:rPr lang="es-CO" b="1" dirty="0" smtClean="0"/>
              <a:t>Tara:</a:t>
            </a:r>
            <a:r>
              <a:rPr lang="es-CO" dirty="0" smtClean="0"/>
              <a:t> 340 kg.</a:t>
            </a:r>
            <a:br>
              <a:rPr lang="es-CO" dirty="0" smtClean="0"/>
            </a:br>
            <a:r>
              <a:rPr lang="es-CO" b="1" dirty="0" smtClean="0"/>
              <a:t>Peso bruto máximo:</a:t>
            </a:r>
            <a:r>
              <a:rPr lang="es-CO" dirty="0" smtClean="0"/>
              <a:t> 6,800 kg. para PMD, 4,625 kg. para PLD.</a:t>
            </a:r>
          </a:p>
          <a:p>
            <a:endParaRPr lang="es-CO" dirty="0"/>
          </a:p>
        </p:txBody>
      </p:sp>
      <p:pic>
        <p:nvPicPr>
          <p:cNvPr id="35842" name="Picture 2" descr="Contenedor de seguridad Código IATA AMP"/>
          <p:cNvPicPr>
            <a:picLocks noChangeAspect="1" noChangeArrowheads="1"/>
          </p:cNvPicPr>
          <p:nvPr/>
        </p:nvPicPr>
        <p:blipFill>
          <a:blip r:embed="rId2" cstate="print"/>
          <a:srcRect/>
          <a:stretch>
            <a:fillRect/>
          </a:stretch>
        </p:blipFill>
        <p:spPr bwMode="auto">
          <a:xfrm>
            <a:off x="611560" y="548680"/>
            <a:ext cx="3024336" cy="1382090"/>
          </a:xfrm>
          <a:prstGeom prst="rect">
            <a:avLst/>
          </a:prstGeom>
          <a:noFill/>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55576" y="1916832"/>
            <a:ext cx="7848872" cy="4176464"/>
          </a:xfrm>
        </p:spPr>
        <p:txBody>
          <a:bodyPr>
            <a:normAutofit fontScale="92500" lnSpcReduction="20000"/>
          </a:bodyPr>
          <a:lstStyle/>
          <a:p>
            <a:r>
              <a:rPr lang="es-CO" b="1" dirty="0" smtClean="0"/>
              <a:t>Contenedor de seguridad Código IATA AAP.</a:t>
            </a:r>
          </a:p>
          <a:p>
            <a:r>
              <a:rPr lang="es-CO" dirty="0" smtClean="0"/>
              <a:t/>
            </a:r>
            <a:br>
              <a:rPr lang="es-CO" dirty="0" smtClean="0"/>
            </a:br>
            <a:endParaRPr lang="es-CO" dirty="0" smtClean="0"/>
          </a:p>
          <a:p>
            <a:r>
              <a:rPr lang="es-CO" dirty="0" smtClean="0"/>
              <a:t>Contenedor completamente hecho de aluminio. a prueba de polvo y sonidos (sellos de goma), se abre por el lado de 223.5 cm. cerrado por una puerta de metal con cuatro paneles </a:t>
            </a:r>
            <a:r>
              <a:rPr lang="es-CO" dirty="0" err="1" smtClean="0"/>
              <a:t>sellables</a:t>
            </a:r>
            <a:r>
              <a:rPr lang="es-CO" dirty="0" smtClean="0"/>
              <a:t> y equipado con seis rieles fijos para prendas en gancho.</a:t>
            </a:r>
          </a:p>
          <a:p>
            <a:r>
              <a:rPr lang="es-CO" dirty="0" smtClean="0"/>
              <a:t> </a:t>
            </a:r>
          </a:p>
          <a:p>
            <a:r>
              <a:rPr lang="es-CO" b="1" dirty="0" smtClean="0"/>
              <a:t>Contenedor de seguridad</a:t>
            </a:r>
          </a:p>
          <a:p>
            <a:r>
              <a:rPr lang="es-CO" b="1" dirty="0" smtClean="0"/>
              <a:t>Dimensiones:</a:t>
            </a:r>
            <a:r>
              <a:rPr lang="es-CO" dirty="0" smtClean="0"/>
              <a:t> 317.5 x 223.5 x 162.6 cm.</a:t>
            </a:r>
            <a:br>
              <a:rPr lang="es-CO" dirty="0" smtClean="0"/>
            </a:br>
            <a:r>
              <a:rPr lang="es-CO" b="1" dirty="0" smtClean="0"/>
              <a:t>Tara:</a:t>
            </a:r>
            <a:r>
              <a:rPr lang="es-CO" dirty="0" smtClean="0"/>
              <a:t> 311 kg.</a:t>
            </a:r>
            <a:br>
              <a:rPr lang="es-CO" dirty="0" smtClean="0"/>
            </a:br>
            <a:r>
              <a:rPr lang="es-CO" b="1" dirty="0" smtClean="0"/>
              <a:t>Peso bruto máximo:</a:t>
            </a:r>
            <a:r>
              <a:rPr lang="es-CO" dirty="0" smtClean="0"/>
              <a:t> 4,625 kg. B747 F / Combi / Mixto A340 / A330 / B777</a:t>
            </a:r>
          </a:p>
          <a:p>
            <a:r>
              <a:rPr lang="es-CO" dirty="0" smtClean="0"/>
              <a:t/>
            </a:r>
            <a:br>
              <a:rPr lang="es-CO" dirty="0" smtClean="0"/>
            </a:br>
            <a:endParaRPr lang="es-CO" dirty="0"/>
          </a:p>
        </p:txBody>
      </p:sp>
      <p:pic>
        <p:nvPicPr>
          <p:cNvPr id="39938" name="Picture 2" descr="Contenedor de seguridad Código IATA AAP"/>
          <p:cNvPicPr>
            <a:picLocks noChangeAspect="1" noChangeArrowheads="1"/>
          </p:cNvPicPr>
          <p:nvPr/>
        </p:nvPicPr>
        <p:blipFill>
          <a:blip r:embed="rId2" cstate="print"/>
          <a:srcRect/>
          <a:stretch>
            <a:fillRect/>
          </a:stretch>
        </p:blipFill>
        <p:spPr bwMode="auto">
          <a:xfrm>
            <a:off x="683568" y="620688"/>
            <a:ext cx="2717072" cy="1241674"/>
          </a:xfrm>
          <a:prstGeom prst="rect">
            <a:avLst/>
          </a:prstGeom>
          <a:noFill/>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8002088" cy="2040256"/>
          </a:xfrm>
        </p:spPr>
        <p:txBody>
          <a:bodyPr/>
          <a:lstStyle/>
          <a:p>
            <a:pPr algn="ctr"/>
            <a:r>
              <a:rPr lang="es-CO" sz="8800" dirty="0" smtClean="0">
                <a:solidFill>
                  <a:schemeClr val="tx1"/>
                </a:solidFill>
              </a:rPr>
              <a:t>ISOTERMICOS</a:t>
            </a:r>
            <a:endParaRPr lang="es-CO" sz="8800" dirty="0">
              <a:solidFill>
                <a:schemeClr val="tx1"/>
              </a:solidFill>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30352" y="1844824"/>
            <a:ext cx="8074096" cy="4248472"/>
          </a:xfrm>
        </p:spPr>
        <p:txBody>
          <a:bodyPr>
            <a:normAutofit fontScale="92500" lnSpcReduction="20000"/>
          </a:bodyPr>
          <a:lstStyle/>
          <a:p>
            <a:r>
              <a:rPr lang="es-CO" b="1" dirty="0" err="1" smtClean="0"/>
              <a:t>ontenedor</a:t>
            </a:r>
            <a:r>
              <a:rPr lang="es-CO" b="1" dirty="0" smtClean="0"/>
              <a:t> a temperatura regulable. Código IATA RKN.</a:t>
            </a:r>
          </a:p>
          <a:p>
            <a:r>
              <a:rPr lang="es-CO" dirty="0" smtClean="0"/>
              <a:t/>
            </a:r>
            <a:br>
              <a:rPr lang="es-CO" dirty="0" smtClean="0"/>
            </a:br>
            <a:endParaRPr lang="es-CO" dirty="0" smtClean="0"/>
          </a:p>
          <a:p>
            <a:r>
              <a:rPr lang="es-CO" b="1" dirty="0" smtClean="0"/>
              <a:t>Rango de temperatura:</a:t>
            </a:r>
            <a:r>
              <a:rPr lang="es-CO" dirty="0" smtClean="0"/>
              <a:t/>
            </a:r>
            <a:br>
              <a:rPr lang="es-CO" dirty="0" smtClean="0"/>
            </a:br>
            <a:r>
              <a:rPr lang="es-CO" dirty="0" smtClean="0"/>
              <a:t>-4 + 68 </a:t>
            </a:r>
            <a:r>
              <a:rPr lang="es-CO" baseline="30000" dirty="0" err="1" smtClean="0"/>
              <a:t>o</a:t>
            </a:r>
            <a:r>
              <a:rPr lang="es-CO" dirty="0" err="1" smtClean="0"/>
              <a:t>F</a:t>
            </a:r>
            <a:r>
              <a:rPr lang="es-CO" dirty="0" smtClean="0"/>
              <a:t>. (Equipado con un </a:t>
            </a:r>
            <a:r>
              <a:rPr lang="es-CO" dirty="0" err="1" smtClean="0"/>
              <a:t>termostato</a:t>
            </a:r>
            <a:r>
              <a:rPr lang="es-CO" i="1" dirty="0" err="1" smtClean="0"/>
              <a:t>Envirotainer</a:t>
            </a:r>
            <a:r>
              <a:rPr lang="es-CO" i="1" dirty="0" smtClean="0"/>
              <a:t> Standard</a:t>
            </a:r>
            <a:r>
              <a:rPr lang="es-CO" dirty="0" smtClean="0"/>
              <a:t> para 16 baterías alcalinas tamaño 16D).</a:t>
            </a:r>
            <a:br>
              <a:rPr lang="es-CO" dirty="0" smtClean="0"/>
            </a:br>
            <a:r>
              <a:rPr lang="es-CO" b="1" dirty="0" smtClean="0"/>
              <a:t>Capacidad para almacenar hielo:</a:t>
            </a:r>
            <a:r>
              <a:rPr lang="es-CO" dirty="0" smtClean="0"/>
              <a:t/>
            </a:r>
            <a:br>
              <a:rPr lang="es-CO" dirty="0" smtClean="0"/>
            </a:br>
            <a:r>
              <a:rPr lang="es-CO" dirty="0" smtClean="0"/>
              <a:t>Bloques de hielo hasta 180 kg. o hielo a granel hasta 95 kg.</a:t>
            </a:r>
            <a:br>
              <a:rPr lang="es-CO" dirty="0" smtClean="0"/>
            </a:br>
            <a:endParaRPr lang="es-CO" dirty="0" smtClean="0"/>
          </a:p>
          <a:p>
            <a:r>
              <a:rPr lang="es-CO" b="1" dirty="0" smtClean="0"/>
              <a:t>Contenedor a temperatura regulable</a:t>
            </a:r>
          </a:p>
          <a:p>
            <a:r>
              <a:rPr lang="es-CO" b="1" dirty="0" smtClean="0"/>
              <a:t>Dimensiones:</a:t>
            </a:r>
            <a:r>
              <a:rPr lang="es-CO" dirty="0" smtClean="0"/>
              <a:t> 156 x 153 x 162 cm.</a:t>
            </a:r>
            <a:br>
              <a:rPr lang="es-CO" dirty="0" smtClean="0"/>
            </a:br>
            <a:r>
              <a:rPr lang="es-CO" b="1" dirty="0" smtClean="0"/>
              <a:t>Volumen disponible:</a:t>
            </a:r>
            <a:r>
              <a:rPr lang="es-CO" dirty="0" smtClean="0"/>
              <a:t> 3 m</a:t>
            </a:r>
            <a:r>
              <a:rPr lang="es-CO" baseline="30000" dirty="0" smtClean="0"/>
              <a:t>3</a:t>
            </a:r>
            <a:r>
              <a:rPr lang="es-CO" dirty="0" smtClean="0"/>
              <a:t>.</a:t>
            </a:r>
            <a:br>
              <a:rPr lang="es-CO" dirty="0" smtClean="0"/>
            </a:br>
            <a:r>
              <a:rPr lang="es-CO" b="1" dirty="0" smtClean="0"/>
              <a:t>Tara:</a:t>
            </a:r>
            <a:r>
              <a:rPr lang="es-CO" dirty="0" smtClean="0"/>
              <a:t> 267 kg.</a:t>
            </a:r>
            <a:br>
              <a:rPr lang="es-CO" dirty="0" smtClean="0"/>
            </a:br>
            <a:r>
              <a:rPr lang="es-CO" b="1" dirty="0" smtClean="0"/>
              <a:t>Peso bruto máximo:</a:t>
            </a:r>
            <a:r>
              <a:rPr lang="es-CO" dirty="0" smtClean="0"/>
              <a:t> 1,588 kg.</a:t>
            </a:r>
            <a:br>
              <a:rPr lang="es-CO" dirty="0" smtClean="0"/>
            </a:br>
            <a:r>
              <a:rPr lang="es-CO" b="1" dirty="0" smtClean="0"/>
              <a:t>Compatibilidad con las sig. aerolíneas:</a:t>
            </a:r>
            <a:r>
              <a:rPr lang="es-CO" dirty="0" smtClean="0"/>
              <a:t> B747 / B777 / A340 / A330</a:t>
            </a:r>
            <a:endParaRPr lang="es-CO" dirty="0"/>
          </a:p>
        </p:txBody>
      </p:sp>
      <p:pic>
        <p:nvPicPr>
          <p:cNvPr id="40962" name="Picture 2" descr="Contenedor a temperatura regulable. Código IATA RKN"/>
          <p:cNvPicPr>
            <a:picLocks noChangeAspect="1" noChangeArrowheads="1"/>
          </p:cNvPicPr>
          <p:nvPr/>
        </p:nvPicPr>
        <p:blipFill>
          <a:blip r:embed="rId2" cstate="print"/>
          <a:srcRect/>
          <a:stretch>
            <a:fillRect/>
          </a:stretch>
        </p:blipFill>
        <p:spPr bwMode="auto">
          <a:xfrm>
            <a:off x="467544" y="620688"/>
            <a:ext cx="2678694" cy="1224136"/>
          </a:xfrm>
          <a:prstGeom prst="rect">
            <a:avLst/>
          </a:prstGeom>
          <a:noFill/>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30352" y="1844824"/>
            <a:ext cx="7930080" cy="4248472"/>
          </a:xfrm>
        </p:spPr>
        <p:txBody>
          <a:bodyPr>
            <a:normAutofit fontScale="92500" lnSpcReduction="10000"/>
          </a:bodyPr>
          <a:lstStyle/>
          <a:p>
            <a:r>
              <a:rPr lang="es-CO" b="1" dirty="0" smtClean="0"/>
              <a:t>Contenedor a temperatura regulable. Código IATA RAP.</a:t>
            </a:r>
          </a:p>
          <a:p>
            <a:r>
              <a:rPr lang="es-CO" dirty="0" smtClean="0"/>
              <a:t/>
            </a:r>
            <a:br>
              <a:rPr lang="es-CO" dirty="0" smtClean="0"/>
            </a:br>
            <a:endParaRPr lang="es-CO" dirty="0" smtClean="0"/>
          </a:p>
          <a:p>
            <a:r>
              <a:rPr lang="es-CO" dirty="0" smtClean="0"/>
              <a:t> </a:t>
            </a:r>
          </a:p>
          <a:p>
            <a:r>
              <a:rPr lang="es-CO" dirty="0" smtClean="0"/>
              <a:t> </a:t>
            </a:r>
          </a:p>
          <a:p>
            <a:r>
              <a:rPr lang="es-CO" dirty="0" smtClean="0"/>
              <a:t> </a:t>
            </a:r>
          </a:p>
          <a:p>
            <a:r>
              <a:rPr lang="es-CO" dirty="0" smtClean="0"/>
              <a:t> </a:t>
            </a:r>
          </a:p>
          <a:p>
            <a:r>
              <a:rPr lang="es-CO" b="1" dirty="0" smtClean="0"/>
              <a:t>Contenedor a temperatura regulable</a:t>
            </a:r>
          </a:p>
          <a:p>
            <a:r>
              <a:rPr lang="es-CO" b="1" dirty="0" smtClean="0"/>
              <a:t>Dimensiones:</a:t>
            </a:r>
            <a:r>
              <a:rPr lang="es-CO" dirty="0" smtClean="0"/>
              <a:t> 317 x 223 x 162 cm.</a:t>
            </a:r>
            <a:br>
              <a:rPr lang="es-CO" dirty="0" smtClean="0"/>
            </a:br>
            <a:r>
              <a:rPr lang="es-CO" b="1" dirty="0" smtClean="0"/>
              <a:t>Volumen disponible:</a:t>
            </a:r>
            <a:r>
              <a:rPr lang="es-CO" dirty="0" smtClean="0"/>
              <a:t> 8.3 m</a:t>
            </a:r>
            <a:r>
              <a:rPr lang="es-CO" baseline="30000" dirty="0" smtClean="0"/>
              <a:t>3</a:t>
            </a:r>
            <a:r>
              <a:rPr lang="es-CO" dirty="0" smtClean="0"/>
              <a:t>.</a:t>
            </a:r>
            <a:br>
              <a:rPr lang="es-CO" dirty="0" smtClean="0"/>
            </a:br>
            <a:r>
              <a:rPr lang="es-CO" b="1" dirty="0" smtClean="0"/>
              <a:t>Tara:</a:t>
            </a:r>
            <a:r>
              <a:rPr lang="es-CO" dirty="0" smtClean="0"/>
              <a:t> 438 kg. según el constructor</a:t>
            </a:r>
            <a:br>
              <a:rPr lang="es-CO" dirty="0" smtClean="0"/>
            </a:br>
            <a:r>
              <a:rPr lang="es-CO" b="1" dirty="0" smtClean="0"/>
              <a:t>Peso bruto máximo:</a:t>
            </a:r>
            <a:r>
              <a:rPr lang="es-CO" dirty="0" smtClean="0"/>
              <a:t> 6,800 kg.</a:t>
            </a:r>
            <a:br>
              <a:rPr lang="es-CO" dirty="0" smtClean="0"/>
            </a:br>
            <a:r>
              <a:rPr lang="es-CO" b="1" dirty="0" smtClean="0"/>
              <a:t>Compatibilidad con las sig. aerolíneas:</a:t>
            </a:r>
            <a:r>
              <a:rPr lang="es-CO" dirty="0" smtClean="0"/>
              <a:t> B747 / B777 / A340 / A330</a:t>
            </a:r>
            <a:endParaRPr lang="es-CO" dirty="0"/>
          </a:p>
        </p:txBody>
      </p:sp>
      <p:pic>
        <p:nvPicPr>
          <p:cNvPr id="43010" name="Picture 2" descr="Contenedor a temperatura regulable. Código IATA RAP"/>
          <p:cNvPicPr>
            <a:picLocks noChangeAspect="1" noChangeArrowheads="1"/>
          </p:cNvPicPr>
          <p:nvPr/>
        </p:nvPicPr>
        <p:blipFill>
          <a:blip r:embed="rId2" cstate="print"/>
          <a:srcRect/>
          <a:stretch>
            <a:fillRect/>
          </a:stretch>
        </p:blipFill>
        <p:spPr bwMode="auto">
          <a:xfrm>
            <a:off x="323527" y="620688"/>
            <a:ext cx="2836265" cy="1296144"/>
          </a:xfrm>
          <a:prstGeom prst="rect">
            <a:avLst/>
          </a:prstGeom>
          <a:noFill/>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395536" y="1916832"/>
            <a:ext cx="7920880" cy="4320480"/>
          </a:xfrm>
        </p:spPr>
        <p:txBody>
          <a:bodyPr>
            <a:normAutofit fontScale="92500" lnSpcReduction="10000"/>
          </a:bodyPr>
          <a:lstStyle/>
          <a:p>
            <a:r>
              <a:rPr lang="es-CO" b="1" dirty="0" smtClean="0"/>
              <a:t>Contenedor a temperatura regulable. Código IATA RMP.</a:t>
            </a:r>
          </a:p>
          <a:p>
            <a:r>
              <a:rPr lang="es-CO" dirty="0" smtClean="0"/>
              <a:t/>
            </a:r>
            <a:br>
              <a:rPr lang="es-CO" dirty="0" smtClean="0"/>
            </a:br>
            <a:endParaRPr lang="es-CO" dirty="0" smtClean="0"/>
          </a:p>
          <a:p>
            <a:r>
              <a:rPr lang="es-CO" dirty="0" smtClean="0"/>
              <a:t>Espuma de Poliéster entre los paneles laterales. Temperatura controlada entre 0 + 20</a:t>
            </a:r>
            <a:r>
              <a:rPr lang="es-CO" baseline="30000" dirty="0" smtClean="0"/>
              <a:t>o</a:t>
            </a:r>
            <a:r>
              <a:rPr lang="es-CO" dirty="0" smtClean="0"/>
              <a:t>C. Apertura con puerta </a:t>
            </a:r>
            <a:r>
              <a:rPr lang="es-CO" dirty="0" err="1" smtClean="0"/>
              <a:t>sellable</a:t>
            </a:r>
            <a:r>
              <a:rPr lang="es-CO" dirty="0" smtClean="0"/>
              <a:t>. Comportamiento con capacidad de hasta 400 kg. de hielo seco con espacio para baterías de ventilador en un lado.</a:t>
            </a:r>
          </a:p>
          <a:p>
            <a:r>
              <a:rPr lang="es-CO" b="1" dirty="0" smtClean="0"/>
              <a:t>96" x 125 x 64"</a:t>
            </a:r>
          </a:p>
          <a:p>
            <a:r>
              <a:rPr lang="es-CO" b="1" dirty="0" smtClean="0"/>
              <a:t>Dimensiones exteriores:</a:t>
            </a:r>
            <a:r>
              <a:rPr lang="es-CO" dirty="0" smtClean="0"/>
              <a:t> 317.1 x 244 x 162.6 cm.</a:t>
            </a:r>
            <a:br>
              <a:rPr lang="es-CO" dirty="0" smtClean="0"/>
            </a:br>
            <a:r>
              <a:rPr lang="es-CO" b="1" dirty="0" smtClean="0"/>
              <a:t>Dimensiones interiores:</a:t>
            </a:r>
            <a:r>
              <a:rPr lang="es-CO" dirty="0" smtClean="0"/>
              <a:t> 301 x 223.5 x 141 cm.</a:t>
            </a:r>
            <a:br>
              <a:rPr lang="es-CO" dirty="0" smtClean="0"/>
            </a:br>
            <a:r>
              <a:rPr lang="es-CO" b="1" dirty="0" smtClean="0"/>
              <a:t>Volumen disponible:</a:t>
            </a:r>
            <a:r>
              <a:rPr lang="es-CO" dirty="0" smtClean="0"/>
              <a:t> 10 m</a:t>
            </a:r>
            <a:r>
              <a:rPr lang="es-CO" baseline="30000" dirty="0" smtClean="0"/>
              <a:t>3</a:t>
            </a:r>
            <a:r>
              <a:rPr lang="es-CO" dirty="0" smtClean="0"/>
              <a:t>.</a:t>
            </a:r>
            <a:br>
              <a:rPr lang="es-CO" dirty="0" smtClean="0"/>
            </a:br>
            <a:r>
              <a:rPr lang="es-CO" b="1" dirty="0" smtClean="0"/>
              <a:t>Tara:</a:t>
            </a:r>
            <a:r>
              <a:rPr lang="es-CO" dirty="0" smtClean="0"/>
              <a:t> 600 kg. según el constructor</a:t>
            </a:r>
            <a:br>
              <a:rPr lang="es-CO" dirty="0" smtClean="0"/>
            </a:br>
            <a:r>
              <a:rPr lang="es-CO" b="1" dirty="0" smtClean="0"/>
              <a:t>Peso bruto máximo:</a:t>
            </a:r>
            <a:r>
              <a:rPr lang="es-CO" dirty="0" smtClean="0"/>
              <a:t> 6,033 kg. para PMD del B747</a:t>
            </a:r>
            <a:br>
              <a:rPr lang="es-CO" dirty="0" smtClean="0"/>
            </a:br>
            <a:r>
              <a:rPr lang="es-CO" dirty="0" smtClean="0"/>
              <a:t>4,200 kg. para PDL del B747 / Combi / A340 / A330 / B777</a:t>
            </a:r>
            <a:endParaRPr lang="es-CO" dirty="0"/>
          </a:p>
        </p:txBody>
      </p:sp>
      <p:pic>
        <p:nvPicPr>
          <p:cNvPr id="44034" name="Picture 2" descr="Contenedor a temperatura regulable. Código IATA RMP"/>
          <p:cNvPicPr>
            <a:picLocks noChangeAspect="1" noChangeArrowheads="1"/>
          </p:cNvPicPr>
          <p:nvPr/>
        </p:nvPicPr>
        <p:blipFill>
          <a:blip r:embed="rId2" cstate="print"/>
          <a:srcRect/>
          <a:stretch>
            <a:fillRect/>
          </a:stretch>
        </p:blipFill>
        <p:spPr bwMode="auto">
          <a:xfrm>
            <a:off x="539552" y="404664"/>
            <a:ext cx="3032212" cy="1385690"/>
          </a:xfrm>
          <a:prstGeom prst="rect">
            <a:avLst/>
          </a:prstGeom>
          <a:noFill/>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11560" y="1628800"/>
            <a:ext cx="7920880" cy="4608512"/>
          </a:xfrm>
        </p:spPr>
        <p:txBody>
          <a:bodyPr>
            <a:normAutofit fontScale="92500" lnSpcReduction="20000"/>
          </a:bodyPr>
          <a:lstStyle/>
          <a:p>
            <a:r>
              <a:rPr lang="es-CO" b="1" dirty="0" smtClean="0"/>
              <a:t>Contenedor a temperatura regulable. Código IATA JPP.</a:t>
            </a:r>
          </a:p>
          <a:p>
            <a:r>
              <a:rPr lang="es-CO" dirty="0" smtClean="0"/>
              <a:t/>
            </a:r>
            <a:br>
              <a:rPr lang="es-CO" dirty="0" smtClean="0"/>
            </a:br>
            <a:endParaRPr lang="es-CO" dirty="0" smtClean="0"/>
          </a:p>
          <a:p>
            <a:r>
              <a:rPr lang="es-CO" dirty="0" smtClean="0"/>
              <a:t>Contenedor isotérmico para el transporte de carga, empaque compuesto por paneles de espuma de poliéster. Posee puerta sellada de seguridad.</a:t>
            </a:r>
          </a:p>
          <a:p>
            <a:r>
              <a:rPr lang="es-CO" dirty="0" smtClean="0"/>
              <a:t> </a:t>
            </a:r>
          </a:p>
          <a:p>
            <a:r>
              <a:rPr lang="es-CO" b="1" dirty="0" smtClean="0"/>
              <a:t>87" x 61.5 x 63"</a:t>
            </a:r>
          </a:p>
          <a:p>
            <a:r>
              <a:rPr lang="es-CO" b="1" dirty="0" smtClean="0"/>
              <a:t>Dimensiones:</a:t>
            </a:r>
            <a:r>
              <a:rPr lang="es-CO" dirty="0" smtClean="0"/>
              <a:t> 219 x 156 x 160 cm.</a:t>
            </a:r>
            <a:br>
              <a:rPr lang="es-CO" dirty="0" smtClean="0"/>
            </a:br>
            <a:r>
              <a:rPr lang="es-CO" b="1" dirty="0" smtClean="0"/>
              <a:t>Volumen disponible:</a:t>
            </a:r>
            <a:r>
              <a:rPr lang="es-CO" dirty="0" smtClean="0"/>
              <a:t> 3.3 m</a:t>
            </a:r>
            <a:r>
              <a:rPr lang="es-CO" baseline="30000" dirty="0" smtClean="0"/>
              <a:t>3</a:t>
            </a:r>
            <a:r>
              <a:rPr lang="es-CO" dirty="0" smtClean="0"/>
              <a:t>.</a:t>
            </a:r>
            <a:br>
              <a:rPr lang="es-CO" dirty="0" smtClean="0"/>
            </a:br>
            <a:r>
              <a:rPr lang="es-CO" b="1" dirty="0" smtClean="0"/>
              <a:t>Tara:</a:t>
            </a:r>
            <a:r>
              <a:rPr lang="es-CO" dirty="0" smtClean="0"/>
              <a:t> 230 a 310 kg. según el constructor</a:t>
            </a:r>
            <a:br>
              <a:rPr lang="es-CO" dirty="0" smtClean="0"/>
            </a:br>
            <a:r>
              <a:rPr lang="es-CO" b="1" dirty="0" smtClean="0"/>
              <a:t>Peso bruto máximo:</a:t>
            </a:r>
            <a:r>
              <a:rPr lang="es-CO" dirty="0" smtClean="0"/>
              <a:t> 1,500 kg.</a:t>
            </a:r>
            <a:br>
              <a:rPr lang="es-CO" dirty="0" smtClean="0"/>
            </a:br>
            <a:r>
              <a:rPr lang="es-CO" b="1" dirty="0" smtClean="0"/>
              <a:t>Compatibilidad con las sig. aerolíneas:</a:t>
            </a:r>
            <a:r>
              <a:rPr lang="es-CO" dirty="0" smtClean="0"/>
              <a:t> Todo tipo de aeronaves, excepto A320 / A321 dependiendo el tipo de pallet empleado.</a:t>
            </a:r>
          </a:p>
          <a:p>
            <a:r>
              <a:rPr lang="es-CO" dirty="0" smtClean="0"/>
              <a:t/>
            </a:r>
            <a:br>
              <a:rPr lang="es-CO" dirty="0" smtClean="0"/>
            </a:br>
            <a:endParaRPr lang="es-CO" dirty="0"/>
          </a:p>
        </p:txBody>
      </p:sp>
      <p:pic>
        <p:nvPicPr>
          <p:cNvPr id="45058" name="Picture 2" descr="Contenedor a temperatura regulable. Código IATA JPP"/>
          <p:cNvPicPr>
            <a:picLocks noChangeAspect="1" noChangeArrowheads="1"/>
          </p:cNvPicPr>
          <p:nvPr/>
        </p:nvPicPr>
        <p:blipFill>
          <a:blip r:embed="rId2" cstate="print"/>
          <a:srcRect/>
          <a:stretch>
            <a:fillRect/>
          </a:stretch>
        </p:blipFill>
        <p:spPr bwMode="auto">
          <a:xfrm>
            <a:off x="539552" y="404664"/>
            <a:ext cx="2678694" cy="1224136"/>
          </a:xfrm>
          <a:prstGeom prst="rect">
            <a:avLst/>
          </a:prstGeom>
          <a:noFill/>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92696"/>
            <a:ext cx="7786064" cy="2760336"/>
          </a:xfrm>
        </p:spPr>
        <p:txBody>
          <a:bodyPr/>
          <a:lstStyle/>
          <a:p>
            <a:pPr algn="ctr"/>
            <a:r>
              <a:rPr lang="es-CO" sz="8800" dirty="0" smtClean="0">
                <a:solidFill>
                  <a:schemeClr val="tx1"/>
                </a:solidFill>
              </a:rPr>
              <a:t>CONTENDORES</a:t>
            </a:r>
            <a:endParaRPr lang="es-CO" sz="8800" dirty="0">
              <a:solidFill>
                <a:schemeClr val="tx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aphicFrame>
        <p:nvGraphicFramePr>
          <p:cNvPr id="5" name="4 Tabla"/>
          <p:cNvGraphicFramePr>
            <a:graphicFrameLocks noGrp="1"/>
          </p:cNvGraphicFramePr>
          <p:nvPr/>
        </p:nvGraphicFramePr>
        <p:xfrm>
          <a:off x="1857356" y="2000240"/>
          <a:ext cx="4929222" cy="2529840"/>
        </p:xfrm>
        <a:graphic>
          <a:graphicData uri="http://schemas.openxmlformats.org/drawingml/2006/table">
            <a:tbl>
              <a:tblPr/>
              <a:tblGrid>
                <a:gridCol w="2598525"/>
                <a:gridCol w="2330697"/>
              </a:tblGrid>
              <a:tr h="2190762">
                <a:tc>
                  <a:txBody>
                    <a:bodyPr/>
                    <a:lstStyle/>
                    <a:p>
                      <a:pPr>
                        <a:lnSpc>
                          <a:spcPct val="115000"/>
                        </a:lnSpc>
                        <a:spcAft>
                          <a:spcPts val="0"/>
                        </a:spcAft>
                      </a:pPr>
                      <a:r>
                        <a:rPr lang="en-US" sz="2800" dirty="0">
                          <a:latin typeface="Calibri"/>
                          <a:ea typeface="Times New Roman"/>
                          <a:cs typeface="Calibri"/>
                        </a:rPr>
                        <a:t>Largo</a:t>
                      </a:r>
                      <a:br>
                        <a:rPr lang="en-US" sz="2800" dirty="0">
                          <a:latin typeface="Calibri"/>
                          <a:ea typeface="Times New Roman"/>
                          <a:cs typeface="Calibri"/>
                        </a:rPr>
                      </a:br>
                      <a:r>
                        <a:rPr lang="en-US" sz="2800" dirty="0">
                          <a:latin typeface="Calibri"/>
                          <a:ea typeface="Times New Roman"/>
                          <a:cs typeface="Calibri"/>
                        </a:rPr>
                        <a:t>Height:</a:t>
                      </a:r>
                      <a:br>
                        <a:rPr lang="en-US" sz="2800" dirty="0">
                          <a:latin typeface="Calibri"/>
                          <a:ea typeface="Times New Roman"/>
                          <a:cs typeface="Calibri"/>
                        </a:rPr>
                      </a:br>
                      <a:r>
                        <a:rPr lang="en-US" sz="2800" dirty="0">
                          <a:latin typeface="Calibri"/>
                          <a:ea typeface="Times New Roman"/>
                          <a:cs typeface="Calibri"/>
                        </a:rPr>
                        <a:t>Wingspan:</a:t>
                      </a:r>
                      <a:br>
                        <a:rPr lang="en-US" sz="2800" dirty="0">
                          <a:latin typeface="Calibri"/>
                          <a:ea typeface="Times New Roman"/>
                          <a:cs typeface="Calibri"/>
                        </a:rPr>
                      </a:br>
                      <a:r>
                        <a:rPr lang="en-US" sz="2800" dirty="0">
                          <a:latin typeface="Calibri"/>
                          <a:ea typeface="Times New Roman"/>
                          <a:cs typeface="Calibri"/>
                        </a:rPr>
                        <a:t>max. Altitude:</a:t>
                      </a:r>
                      <a:br>
                        <a:rPr lang="en-US" sz="2800" dirty="0">
                          <a:latin typeface="Calibri"/>
                          <a:ea typeface="Times New Roman"/>
                          <a:cs typeface="Calibri"/>
                        </a:rPr>
                      </a:br>
                      <a:r>
                        <a:rPr lang="en-US" sz="2800" dirty="0">
                          <a:latin typeface="Calibri"/>
                          <a:ea typeface="Times New Roman"/>
                          <a:cs typeface="Calibri"/>
                        </a:rPr>
                        <a:t>Cruising Speed:</a:t>
                      </a:r>
                      <a:endParaRPr lang="es-CO" sz="2800" dirty="0">
                        <a:latin typeface="Calibri"/>
                        <a:ea typeface="Calibri"/>
                        <a:cs typeface="Times New Roman"/>
                      </a:endParaRPr>
                    </a:p>
                  </a:txBody>
                  <a:tcPr marL="38100" marR="38100" marT="38100" marB="38100">
                    <a:lnL>
                      <a:noFill/>
                    </a:lnL>
                    <a:lnR>
                      <a:noFill/>
                    </a:lnR>
                    <a:lnT>
                      <a:noFill/>
                    </a:lnT>
                    <a:lnB>
                      <a:noFill/>
                    </a:lnB>
                  </a:tcPr>
                </a:tc>
                <a:tc>
                  <a:txBody>
                    <a:bodyPr/>
                    <a:lstStyle/>
                    <a:p>
                      <a:pPr algn="r">
                        <a:lnSpc>
                          <a:spcPct val="115000"/>
                        </a:lnSpc>
                        <a:spcAft>
                          <a:spcPts val="0"/>
                        </a:spcAft>
                      </a:pPr>
                      <a:r>
                        <a:rPr lang="es-MX" sz="2800" dirty="0">
                          <a:latin typeface="Calibri"/>
                          <a:ea typeface="Times New Roman"/>
                          <a:cs typeface="Calibri"/>
                        </a:rPr>
                        <a:t>59.39 m</a:t>
                      </a:r>
                      <a:br>
                        <a:rPr lang="es-MX" sz="2800" dirty="0">
                          <a:latin typeface="Calibri"/>
                          <a:ea typeface="Times New Roman"/>
                          <a:cs typeface="Calibri"/>
                        </a:rPr>
                      </a:br>
                      <a:r>
                        <a:rPr lang="es-MX" sz="2800" dirty="0">
                          <a:latin typeface="Calibri"/>
                          <a:ea typeface="Times New Roman"/>
                          <a:cs typeface="Calibri"/>
                        </a:rPr>
                        <a:t>16.79 m</a:t>
                      </a:r>
                      <a:br>
                        <a:rPr lang="es-MX" sz="2800" dirty="0">
                          <a:latin typeface="Calibri"/>
                          <a:ea typeface="Times New Roman"/>
                          <a:cs typeface="Calibri"/>
                        </a:rPr>
                      </a:br>
                      <a:r>
                        <a:rPr lang="es-MX" sz="2800" dirty="0">
                          <a:latin typeface="Calibri"/>
                          <a:ea typeface="Times New Roman"/>
                          <a:cs typeface="Calibri"/>
                        </a:rPr>
                        <a:t>60.47 m</a:t>
                      </a:r>
                      <a:br>
                        <a:rPr lang="es-MX" sz="2800" dirty="0">
                          <a:latin typeface="Calibri"/>
                          <a:ea typeface="Times New Roman"/>
                          <a:cs typeface="Calibri"/>
                        </a:rPr>
                      </a:br>
                      <a:r>
                        <a:rPr lang="es-MX" sz="2800" dirty="0">
                          <a:latin typeface="Calibri"/>
                          <a:ea typeface="Times New Roman"/>
                          <a:cs typeface="Calibri"/>
                        </a:rPr>
                        <a:t>12,500 m</a:t>
                      </a:r>
                      <a:br>
                        <a:rPr lang="es-MX" sz="2800" dirty="0">
                          <a:latin typeface="Calibri"/>
                          <a:ea typeface="Times New Roman"/>
                          <a:cs typeface="Calibri"/>
                        </a:rPr>
                      </a:br>
                      <a:r>
                        <a:rPr lang="es-MX" sz="2800" dirty="0">
                          <a:latin typeface="Calibri"/>
                          <a:ea typeface="Times New Roman"/>
                          <a:cs typeface="Calibri"/>
                        </a:rPr>
                        <a:t>890 km/h</a:t>
                      </a:r>
                      <a:endParaRPr lang="es-CO" sz="2800" dirty="0">
                        <a:latin typeface="Calibri"/>
                        <a:ea typeface="Calibri"/>
                        <a:cs typeface="Times New Roman"/>
                      </a:endParaRPr>
                    </a:p>
                  </a:txBody>
                  <a:tcPr marL="38100" marR="38100" marT="38100" marB="38100">
                    <a:lnL>
                      <a:noFill/>
                    </a:lnL>
                    <a:lnR>
                      <a:noFill/>
                    </a:lnR>
                    <a:lnT>
                      <a:noFill/>
                    </a:lnT>
                    <a:lnB>
                      <a:noFill/>
                    </a:lnB>
                  </a:tcPr>
                </a:tc>
              </a:tr>
            </a:tbl>
          </a:graphicData>
        </a:graphic>
      </p:graphicFrame>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30352" y="2060848"/>
            <a:ext cx="7786064" cy="4320480"/>
          </a:xfrm>
        </p:spPr>
        <p:txBody>
          <a:bodyPr>
            <a:normAutofit fontScale="92500" lnSpcReduction="10000"/>
          </a:bodyPr>
          <a:lstStyle/>
          <a:p>
            <a:r>
              <a:rPr lang="es-CO" b="1" dirty="0" smtClean="0"/>
              <a:t>Contenedor 88 x 125 x 63". Código IATA AAP / AA2.</a:t>
            </a:r>
          </a:p>
          <a:p>
            <a:r>
              <a:rPr lang="es-CO" dirty="0" smtClean="0"/>
              <a:t/>
            </a:r>
            <a:br>
              <a:rPr lang="es-CO" dirty="0" smtClean="0"/>
            </a:br>
            <a:endParaRPr lang="es-CO" dirty="0" smtClean="0"/>
          </a:p>
          <a:p>
            <a:r>
              <a:rPr lang="es-CO" dirty="0" smtClean="0"/>
              <a:t>Contenedor completamente de aluminio, se abre por uno de los lados de 317.5 cm., cerrado por una solapa y una red con correas.</a:t>
            </a:r>
          </a:p>
          <a:p>
            <a:r>
              <a:rPr lang="es-CO" dirty="0" smtClean="0"/>
              <a:t>Puede ser adaptado para cargar prendas con colgantes. Algunos contenedores están equipados con puertas de seguridad.</a:t>
            </a:r>
          </a:p>
          <a:p>
            <a:r>
              <a:rPr lang="es-CO" b="1" dirty="0" smtClean="0"/>
              <a:t>Código IATA AAP / AA2</a:t>
            </a:r>
          </a:p>
          <a:p>
            <a:r>
              <a:rPr lang="es-CO" b="1" dirty="0" smtClean="0"/>
              <a:t>Dimensiones:</a:t>
            </a:r>
            <a:r>
              <a:rPr lang="es-CO" dirty="0" smtClean="0"/>
              <a:t> 317.5 x 223.5 x 162.5 cm.</a:t>
            </a:r>
            <a:br>
              <a:rPr lang="es-CO" dirty="0" smtClean="0"/>
            </a:br>
            <a:r>
              <a:rPr lang="es-CO" b="1" dirty="0" smtClean="0"/>
              <a:t>Volumen disponible:</a:t>
            </a:r>
            <a:r>
              <a:rPr lang="es-CO" dirty="0" smtClean="0"/>
              <a:t> 9.8 m</a:t>
            </a:r>
            <a:r>
              <a:rPr lang="es-CO" baseline="30000" dirty="0" smtClean="0"/>
              <a:t>3</a:t>
            </a:r>
            <a:r>
              <a:rPr lang="es-CO" dirty="0" smtClean="0"/>
              <a:t/>
            </a:r>
            <a:br>
              <a:rPr lang="es-CO" dirty="0" smtClean="0"/>
            </a:br>
            <a:r>
              <a:rPr lang="es-CO" b="1" dirty="0" smtClean="0"/>
              <a:t>Tara:</a:t>
            </a:r>
            <a:r>
              <a:rPr lang="es-CO" dirty="0" smtClean="0"/>
              <a:t> 230 kg.</a:t>
            </a:r>
            <a:br>
              <a:rPr lang="es-CO" dirty="0" smtClean="0"/>
            </a:br>
            <a:r>
              <a:rPr lang="es-CO" b="1" dirty="0" smtClean="0"/>
              <a:t>Peso bruto máximo:</a:t>
            </a:r>
            <a:r>
              <a:rPr lang="es-CO" dirty="0" smtClean="0"/>
              <a:t> 4,625 kg.</a:t>
            </a:r>
            <a:br>
              <a:rPr lang="es-CO" dirty="0" smtClean="0"/>
            </a:br>
            <a:r>
              <a:rPr lang="es-CO" b="1" dirty="0" smtClean="0"/>
              <a:t>Compatibilidad con las sig. aeronaves:</a:t>
            </a:r>
            <a:r>
              <a:rPr lang="es-CO" dirty="0" smtClean="0"/>
              <a:t> B747 F / B747 / A340 / A330 / B777</a:t>
            </a:r>
            <a:endParaRPr lang="es-CO" dirty="0"/>
          </a:p>
        </p:txBody>
      </p:sp>
      <p:pic>
        <p:nvPicPr>
          <p:cNvPr id="46082" name="Picture 2" descr="Contenedor 88 x 125 x 63. Código IATA AAP / AA2."/>
          <p:cNvPicPr>
            <a:picLocks noChangeAspect="1" noChangeArrowheads="1"/>
          </p:cNvPicPr>
          <p:nvPr/>
        </p:nvPicPr>
        <p:blipFill>
          <a:blip r:embed="rId2" cstate="print"/>
          <a:srcRect/>
          <a:stretch>
            <a:fillRect/>
          </a:stretch>
        </p:blipFill>
        <p:spPr bwMode="auto">
          <a:xfrm>
            <a:off x="755576" y="548680"/>
            <a:ext cx="3308976" cy="1512168"/>
          </a:xfrm>
          <a:prstGeom prst="rect">
            <a:avLst/>
          </a:prstGeom>
          <a:noFill/>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30352" y="1988840"/>
            <a:ext cx="7642048" cy="4104456"/>
          </a:xfrm>
        </p:spPr>
        <p:txBody>
          <a:bodyPr>
            <a:normAutofit fontScale="92500" lnSpcReduction="20000"/>
          </a:bodyPr>
          <a:lstStyle/>
          <a:p>
            <a:r>
              <a:rPr lang="es-CO" b="1" dirty="0" smtClean="0"/>
              <a:t>Contenedor 96 x 125 x 63". Código IATA AMP.</a:t>
            </a:r>
          </a:p>
          <a:p>
            <a:r>
              <a:rPr lang="es-CO" dirty="0" smtClean="0"/>
              <a:t/>
            </a:r>
            <a:br>
              <a:rPr lang="es-CO" dirty="0" smtClean="0"/>
            </a:br>
            <a:endParaRPr lang="es-CO" dirty="0" smtClean="0"/>
          </a:p>
          <a:p>
            <a:r>
              <a:rPr lang="es-CO" dirty="0" smtClean="0"/>
              <a:t>Contenedor completamente de aluminio, se abre por uno de los lados de 317.5 cm. cerrado por una solapa y una red con correas.</a:t>
            </a:r>
          </a:p>
          <a:p>
            <a:r>
              <a:rPr lang="es-CO" dirty="0" smtClean="0"/>
              <a:t>Puede ser adaptado para cargar prendas con colgantes. Algunos contenedores están equipados con puertas de seguridad.</a:t>
            </a:r>
          </a:p>
          <a:p>
            <a:r>
              <a:rPr lang="es-CO" b="1" dirty="0" smtClean="0"/>
              <a:t>Código IATA AMP</a:t>
            </a:r>
          </a:p>
          <a:p>
            <a:r>
              <a:rPr lang="es-CO" b="1" dirty="0" smtClean="0"/>
              <a:t>Dimensiones:</a:t>
            </a:r>
            <a:r>
              <a:rPr lang="es-CO" dirty="0" smtClean="0"/>
              <a:t> 317.5 x 244 x 162.5 cm.</a:t>
            </a:r>
            <a:br>
              <a:rPr lang="es-CO" dirty="0" smtClean="0"/>
            </a:br>
            <a:r>
              <a:rPr lang="es-CO" b="1" dirty="0" smtClean="0"/>
              <a:t>Volumen disponible:</a:t>
            </a:r>
            <a:r>
              <a:rPr lang="es-CO" dirty="0" smtClean="0"/>
              <a:t> 10.8 m</a:t>
            </a:r>
            <a:r>
              <a:rPr lang="es-CO" baseline="30000" dirty="0" smtClean="0"/>
              <a:t>3</a:t>
            </a:r>
            <a:r>
              <a:rPr lang="es-CO" dirty="0" smtClean="0"/>
              <a:t/>
            </a:r>
            <a:br>
              <a:rPr lang="es-CO" dirty="0" smtClean="0"/>
            </a:br>
            <a:r>
              <a:rPr lang="es-CO" b="1" dirty="0" smtClean="0"/>
              <a:t>Tara:</a:t>
            </a:r>
            <a:r>
              <a:rPr lang="es-CO" dirty="0" smtClean="0"/>
              <a:t> 285 kg.</a:t>
            </a:r>
            <a:br>
              <a:rPr lang="es-CO" dirty="0" smtClean="0"/>
            </a:br>
            <a:r>
              <a:rPr lang="es-CO" b="1" dirty="0" smtClean="0"/>
              <a:t>Peso bruto máximo:</a:t>
            </a:r>
            <a:r>
              <a:rPr lang="es-CO" dirty="0" smtClean="0"/>
              <a:t> 6,800 kg. para PMD y 4,625 kg. para PLD </a:t>
            </a:r>
            <a:br>
              <a:rPr lang="es-CO" dirty="0" smtClean="0"/>
            </a:br>
            <a:r>
              <a:rPr lang="es-CO" b="1" dirty="0" smtClean="0"/>
              <a:t>Compatibilidad con las sig. aeronaves:</a:t>
            </a:r>
            <a:r>
              <a:rPr lang="es-CO" dirty="0" smtClean="0"/>
              <a:t> B747 F / B747 / A340 / A330 / B777</a:t>
            </a:r>
            <a:endParaRPr lang="es-CO" dirty="0"/>
          </a:p>
        </p:txBody>
      </p:sp>
      <p:pic>
        <p:nvPicPr>
          <p:cNvPr id="48130" name="Picture 2" descr="Contenedor 96 x 125 x 63&quot;. Código IATA AMP."/>
          <p:cNvPicPr>
            <a:picLocks noChangeAspect="1" noChangeArrowheads="1"/>
          </p:cNvPicPr>
          <p:nvPr/>
        </p:nvPicPr>
        <p:blipFill>
          <a:blip r:embed="rId2" cstate="print"/>
          <a:srcRect/>
          <a:stretch>
            <a:fillRect/>
          </a:stretch>
        </p:blipFill>
        <p:spPr bwMode="auto">
          <a:xfrm>
            <a:off x="755576" y="476672"/>
            <a:ext cx="3032212" cy="1385690"/>
          </a:xfrm>
          <a:prstGeom prst="rect">
            <a:avLst/>
          </a:prstGeom>
          <a:noFill/>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30352" y="1772816"/>
            <a:ext cx="7930080" cy="3960440"/>
          </a:xfrm>
        </p:spPr>
        <p:txBody>
          <a:bodyPr>
            <a:normAutofit fontScale="92500" lnSpcReduction="10000"/>
          </a:bodyPr>
          <a:lstStyle/>
          <a:p>
            <a:r>
              <a:rPr lang="es-CO" b="1" dirty="0" smtClean="0"/>
              <a:t>Contenedor 96 x 125 x 96". Código IATA AMA / AQ6.</a:t>
            </a:r>
          </a:p>
          <a:p>
            <a:r>
              <a:rPr lang="es-CO" dirty="0" smtClean="0"/>
              <a:t/>
            </a:r>
            <a:br>
              <a:rPr lang="es-CO" dirty="0" smtClean="0"/>
            </a:br>
            <a:endParaRPr lang="es-CO" dirty="0" smtClean="0"/>
          </a:p>
          <a:p>
            <a:r>
              <a:rPr lang="es-CO" dirty="0" smtClean="0"/>
              <a:t>Contenedor completamente de aluminio, se abre por uno de los lados de 317.5 cm. cerrado por una solapa y una red con correas.</a:t>
            </a:r>
          </a:p>
          <a:p>
            <a:r>
              <a:rPr lang="es-CO" dirty="0" smtClean="0"/>
              <a:t>Puede ser adaptado para cargar prendas con colgantes.</a:t>
            </a:r>
          </a:p>
          <a:p>
            <a:r>
              <a:rPr lang="es-CO" b="1" dirty="0" smtClean="0"/>
              <a:t>Código IATA AMA / AQ6</a:t>
            </a:r>
          </a:p>
          <a:p>
            <a:r>
              <a:rPr lang="es-CO" b="1" dirty="0" smtClean="0"/>
              <a:t>Dimensiones:</a:t>
            </a:r>
            <a:r>
              <a:rPr lang="es-CO" dirty="0" smtClean="0"/>
              <a:t> 317.5 x 244 x 244 cm.</a:t>
            </a:r>
            <a:br>
              <a:rPr lang="es-CO" dirty="0" smtClean="0"/>
            </a:br>
            <a:r>
              <a:rPr lang="es-CO" b="1" dirty="0" smtClean="0"/>
              <a:t>Volumen disponible:</a:t>
            </a:r>
            <a:r>
              <a:rPr lang="es-CO" dirty="0" smtClean="0"/>
              <a:t> 15.7 m</a:t>
            </a:r>
            <a:r>
              <a:rPr lang="es-CO" baseline="30000" dirty="0" smtClean="0"/>
              <a:t>3</a:t>
            </a:r>
            <a:r>
              <a:rPr lang="es-CO" dirty="0" smtClean="0"/>
              <a:t/>
            </a:r>
            <a:br>
              <a:rPr lang="es-CO" dirty="0" smtClean="0"/>
            </a:br>
            <a:r>
              <a:rPr lang="es-CO" b="1" dirty="0" smtClean="0"/>
              <a:t>Tara:</a:t>
            </a:r>
            <a:r>
              <a:rPr lang="es-CO" dirty="0" smtClean="0"/>
              <a:t> 270 kg.</a:t>
            </a:r>
            <a:br>
              <a:rPr lang="es-CO" dirty="0" smtClean="0"/>
            </a:br>
            <a:r>
              <a:rPr lang="es-CO" b="1" dirty="0" smtClean="0"/>
              <a:t>Peso bruto máximo:</a:t>
            </a:r>
            <a:r>
              <a:rPr lang="es-CO" dirty="0" smtClean="0"/>
              <a:t> 6,800 kg.</a:t>
            </a:r>
            <a:br>
              <a:rPr lang="es-CO" dirty="0" smtClean="0"/>
            </a:br>
            <a:r>
              <a:rPr lang="es-CO" b="1" dirty="0" smtClean="0"/>
              <a:t>Compatibilidad con las sig. aeronaves:</a:t>
            </a:r>
            <a:r>
              <a:rPr lang="es-CO" dirty="0" smtClean="0"/>
              <a:t> B747 F</a:t>
            </a:r>
          </a:p>
          <a:p>
            <a:endParaRPr lang="es-CO" dirty="0"/>
          </a:p>
        </p:txBody>
      </p:sp>
      <p:pic>
        <p:nvPicPr>
          <p:cNvPr id="49154" name="Picture 2" descr="Contenedor 96 x 125 x 96&quot;. Código IATA AMA / AQ6."/>
          <p:cNvPicPr>
            <a:picLocks noChangeAspect="1" noChangeArrowheads="1"/>
          </p:cNvPicPr>
          <p:nvPr/>
        </p:nvPicPr>
        <p:blipFill>
          <a:blip r:embed="rId2" cstate="print"/>
          <a:srcRect/>
          <a:stretch>
            <a:fillRect/>
          </a:stretch>
        </p:blipFill>
        <p:spPr bwMode="auto">
          <a:xfrm>
            <a:off x="683567" y="404664"/>
            <a:ext cx="2836264" cy="1296144"/>
          </a:xfrm>
          <a:prstGeom prst="rect">
            <a:avLst/>
          </a:prstGeom>
          <a:noFill/>
        </p:spPr>
      </p:pic>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83568" y="1844824"/>
            <a:ext cx="7992888" cy="3960440"/>
          </a:xfrm>
        </p:spPr>
        <p:txBody>
          <a:bodyPr>
            <a:normAutofit fontScale="92500" lnSpcReduction="20000"/>
          </a:bodyPr>
          <a:lstStyle/>
          <a:p>
            <a:r>
              <a:rPr lang="es-CO" b="1" dirty="0" smtClean="0"/>
              <a:t>Contenedor. Código IATA AKH.</a:t>
            </a:r>
          </a:p>
          <a:p>
            <a:r>
              <a:rPr lang="es-CO" dirty="0" smtClean="0"/>
              <a:t/>
            </a:r>
            <a:br>
              <a:rPr lang="es-CO" dirty="0" smtClean="0"/>
            </a:br>
            <a:endParaRPr lang="es-CO" dirty="0" smtClean="0"/>
          </a:p>
          <a:p>
            <a:r>
              <a:rPr lang="es-CO" dirty="0" smtClean="0"/>
              <a:t>Contenedor completamente de aluminio, se abre por uno de los lados de </a:t>
            </a:r>
            <a:r>
              <a:rPr lang="es-CO" dirty="0" err="1" smtClean="0"/>
              <a:t>de</a:t>
            </a:r>
            <a:r>
              <a:rPr lang="es-CO" dirty="0" smtClean="0"/>
              <a:t> 156 cm., Manejable por montacargas.</a:t>
            </a:r>
          </a:p>
          <a:p>
            <a:r>
              <a:rPr lang="es-CO" dirty="0" smtClean="0"/>
              <a:t> </a:t>
            </a:r>
          </a:p>
          <a:p>
            <a:r>
              <a:rPr lang="es-CO" dirty="0" smtClean="0"/>
              <a:t> </a:t>
            </a:r>
          </a:p>
          <a:p>
            <a:r>
              <a:rPr lang="es-CO" b="1" dirty="0" smtClean="0"/>
              <a:t>60" x 61.5" x 45"</a:t>
            </a:r>
          </a:p>
          <a:p>
            <a:r>
              <a:rPr lang="es-CO" b="1" dirty="0" smtClean="0"/>
              <a:t>Dimensiones:</a:t>
            </a:r>
            <a:r>
              <a:rPr lang="es-CO" dirty="0" smtClean="0"/>
              <a:t> 156 x 153.4 x 114 cm.</a:t>
            </a:r>
            <a:br>
              <a:rPr lang="es-CO" dirty="0" smtClean="0"/>
            </a:br>
            <a:r>
              <a:rPr lang="es-CO" b="1" dirty="0" smtClean="0"/>
              <a:t>Volumen disponible:</a:t>
            </a:r>
            <a:r>
              <a:rPr lang="es-CO" dirty="0" smtClean="0"/>
              <a:t> 3.5 m</a:t>
            </a:r>
            <a:r>
              <a:rPr lang="es-CO" baseline="30000" dirty="0" smtClean="0"/>
              <a:t>3</a:t>
            </a:r>
            <a:r>
              <a:rPr lang="es-CO" dirty="0" smtClean="0"/>
              <a:t/>
            </a:r>
            <a:br>
              <a:rPr lang="es-CO" dirty="0" smtClean="0"/>
            </a:br>
            <a:r>
              <a:rPr lang="es-CO" b="1" dirty="0" smtClean="0"/>
              <a:t>Tara:</a:t>
            </a:r>
            <a:r>
              <a:rPr lang="es-CO" dirty="0" smtClean="0"/>
              <a:t> 85 kg.</a:t>
            </a:r>
            <a:br>
              <a:rPr lang="es-CO" dirty="0" smtClean="0"/>
            </a:br>
            <a:r>
              <a:rPr lang="es-CO" b="1" dirty="0" smtClean="0"/>
              <a:t>Peso bruto máximo:</a:t>
            </a:r>
            <a:r>
              <a:rPr lang="es-CO" dirty="0" smtClean="0"/>
              <a:t> 1,135 kg.</a:t>
            </a:r>
            <a:br>
              <a:rPr lang="es-CO" dirty="0" smtClean="0"/>
            </a:br>
            <a:r>
              <a:rPr lang="es-CO" b="1" dirty="0" smtClean="0"/>
              <a:t>Compatibilidad con las sig. aeronaves:</a:t>
            </a:r>
            <a:r>
              <a:rPr lang="es-CO" dirty="0" smtClean="0"/>
              <a:t> A320 / A321</a:t>
            </a:r>
          </a:p>
          <a:p>
            <a:endParaRPr lang="es-CO" dirty="0"/>
          </a:p>
        </p:txBody>
      </p:sp>
      <p:pic>
        <p:nvPicPr>
          <p:cNvPr id="50178" name="Picture 2" descr="Contenedor. Código IATA AKH."/>
          <p:cNvPicPr>
            <a:picLocks noChangeAspect="1" noChangeArrowheads="1"/>
          </p:cNvPicPr>
          <p:nvPr/>
        </p:nvPicPr>
        <p:blipFill>
          <a:blip r:embed="rId2" cstate="print"/>
          <a:srcRect/>
          <a:stretch>
            <a:fillRect/>
          </a:stretch>
        </p:blipFill>
        <p:spPr bwMode="auto">
          <a:xfrm>
            <a:off x="683567" y="548680"/>
            <a:ext cx="2559501" cy="1169666"/>
          </a:xfrm>
          <a:prstGeom prst="rect">
            <a:avLst/>
          </a:prstGeom>
          <a:noFill/>
        </p:spPr>
      </p:pic>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11560" y="1988840"/>
            <a:ext cx="7632848" cy="4032448"/>
          </a:xfrm>
        </p:spPr>
        <p:txBody>
          <a:bodyPr>
            <a:normAutofit fontScale="92500" lnSpcReduction="10000"/>
          </a:bodyPr>
          <a:lstStyle/>
          <a:p>
            <a:r>
              <a:rPr lang="es-CO" b="1" dirty="0" smtClean="0"/>
              <a:t>Contenedor. Código IATA AKE.</a:t>
            </a:r>
          </a:p>
          <a:p>
            <a:r>
              <a:rPr lang="es-CO" dirty="0" smtClean="0"/>
              <a:t/>
            </a:r>
            <a:br>
              <a:rPr lang="es-CO" dirty="0" smtClean="0"/>
            </a:br>
            <a:endParaRPr lang="es-CO" dirty="0" smtClean="0"/>
          </a:p>
          <a:p>
            <a:r>
              <a:rPr lang="es-CO" dirty="0" smtClean="0"/>
              <a:t>Contenedor completamente de aluminio, se abre por uno de los lados de 156 cm., Cerrado por una solapa.</a:t>
            </a:r>
          </a:p>
          <a:p>
            <a:r>
              <a:rPr lang="es-CO" dirty="0" smtClean="0"/>
              <a:t> </a:t>
            </a:r>
          </a:p>
          <a:p>
            <a:r>
              <a:rPr lang="es-CO" dirty="0" smtClean="0"/>
              <a:t> </a:t>
            </a:r>
          </a:p>
          <a:p>
            <a:r>
              <a:rPr lang="es-CO" b="1" dirty="0" smtClean="0"/>
              <a:t>Contenedor</a:t>
            </a:r>
          </a:p>
          <a:p>
            <a:r>
              <a:rPr lang="es-CO" b="1" dirty="0" smtClean="0"/>
              <a:t>Dimensiones:</a:t>
            </a:r>
            <a:r>
              <a:rPr lang="es-CO" dirty="0" smtClean="0"/>
              <a:t> 156 x 153.4 x 160 cm.</a:t>
            </a:r>
            <a:br>
              <a:rPr lang="es-CO" dirty="0" smtClean="0"/>
            </a:br>
            <a:r>
              <a:rPr lang="es-CO" b="1" dirty="0" smtClean="0"/>
              <a:t>Volumen disponible:</a:t>
            </a:r>
            <a:r>
              <a:rPr lang="es-CO" dirty="0" smtClean="0"/>
              <a:t> 4.3 m</a:t>
            </a:r>
            <a:r>
              <a:rPr lang="es-CO" baseline="30000" dirty="0" smtClean="0"/>
              <a:t>3</a:t>
            </a:r>
            <a:r>
              <a:rPr lang="es-CO" dirty="0" smtClean="0"/>
              <a:t/>
            </a:r>
            <a:br>
              <a:rPr lang="es-CO" dirty="0" smtClean="0"/>
            </a:br>
            <a:r>
              <a:rPr lang="es-CO" b="1" dirty="0" smtClean="0"/>
              <a:t>Tara:</a:t>
            </a:r>
            <a:r>
              <a:rPr lang="es-CO" dirty="0" smtClean="0"/>
              <a:t> 75 kg.</a:t>
            </a:r>
            <a:br>
              <a:rPr lang="es-CO" dirty="0" smtClean="0"/>
            </a:br>
            <a:r>
              <a:rPr lang="es-CO" b="1" dirty="0" smtClean="0"/>
              <a:t>Peso bruto máximo:</a:t>
            </a:r>
            <a:r>
              <a:rPr lang="es-CO" dirty="0" smtClean="0"/>
              <a:t> 1,587 kg.</a:t>
            </a:r>
            <a:br>
              <a:rPr lang="es-CO" dirty="0" smtClean="0"/>
            </a:br>
            <a:r>
              <a:rPr lang="es-CO" b="1" dirty="0" smtClean="0"/>
              <a:t>Compatibilidad con las sig. aeronaves:</a:t>
            </a:r>
            <a:r>
              <a:rPr lang="es-CO" dirty="0" smtClean="0"/>
              <a:t> B747 / A340 / A330 / B777</a:t>
            </a:r>
          </a:p>
          <a:p>
            <a:endParaRPr lang="es-CO" dirty="0"/>
          </a:p>
        </p:txBody>
      </p:sp>
      <p:pic>
        <p:nvPicPr>
          <p:cNvPr id="51202" name="Picture 2" descr="Contenedor. Código IATA AKE."/>
          <p:cNvPicPr>
            <a:picLocks noChangeAspect="1" noChangeArrowheads="1"/>
          </p:cNvPicPr>
          <p:nvPr/>
        </p:nvPicPr>
        <p:blipFill>
          <a:blip r:embed="rId2" cstate="print"/>
          <a:srcRect/>
          <a:stretch>
            <a:fillRect/>
          </a:stretch>
        </p:blipFill>
        <p:spPr bwMode="auto">
          <a:xfrm>
            <a:off x="611560" y="404664"/>
            <a:ext cx="3373107" cy="1541476"/>
          </a:xfrm>
          <a:prstGeom prst="rect">
            <a:avLst/>
          </a:prstGeom>
          <a:noFill/>
        </p:spPr>
      </p:pic>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30352" y="1700808"/>
            <a:ext cx="7714056" cy="4176464"/>
          </a:xfrm>
        </p:spPr>
        <p:txBody>
          <a:bodyPr>
            <a:normAutofit fontScale="92500" lnSpcReduction="10000"/>
          </a:bodyPr>
          <a:lstStyle/>
          <a:p>
            <a:r>
              <a:rPr lang="es-CO" b="1" dirty="0" smtClean="0"/>
              <a:t>Contenedor. Código IATA AKN.</a:t>
            </a:r>
          </a:p>
          <a:p>
            <a:r>
              <a:rPr lang="es-CO" dirty="0" smtClean="0"/>
              <a:t/>
            </a:r>
            <a:br>
              <a:rPr lang="es-CO" dirty="0" smtClean="0"/>
            </a:br>
            <a:endParaRPr lang="es-CO" dirty="0" smtClean="0"/>
          </a:p>
          <a:p>
            <a:r>
              <a:rPr lang="es-CO" dirty="0" smtClean="0"/>
              <a:t>Contenedor completamente de aluminio, se abre por uno de los lados de </a:t>
            </a:r>
            <a:r>
              <a:rPr lang="es-CO" dirty="0" err="1" smtClean="0"/>
              <a:t>de</a:t>
            </a:r>
            <a:r>
              <a:rPr lang="es-CO" dirty="0" smtClean="0"/>
              <a:t> 156 cm., Cerrado por una doble puerta metálica. Contenedor disponible con VARIATION FASHION. Manejable por montacargas. Plafón modulable adaptado para prendas con colgantes .Puede ser sellado.</a:t>
            </a:r>
          </a:p>
          <a:p>
            <a:r>
              <a:rPr lang="es-CO" b="1" dirty="0" smtClean="0"/>
              <a:t>60" x 61.5 x 63"</a:t>
            </a:r>
          </a:p>
          <a:p>
            <a:r>
              <a:rPr lang="es-CO" b="1" dirty="0" smtClean="0"/>
              <a:t>Dimensiones:</a:t>
            </a:r>
            <a:r>
              <a:rPr lang="es-CO" dirty="0" smtClean="0"/>
              <a:t> 156 x 153.4 x 160 cm.</a:t>
            </a:r>
            <a:br>
              <a:rPr lang="es-CO" dirty="0" smtClean="0"/>
            </a:br>
            <a:r>
              <a:rPr lang="es-CO" b="1" dirty="0" smtClean="0"/>
              <a:t>Volumen disponible:</a:t>
            </a:r>
            <a:r>
              <a:rPr lang="es-CO" dirty="0" smtClean="0"/>
              <a:t> 3.9 m</a:t>
            </a:r>
            <a:r>
              <a:rPr lang="es-CO" baseline="30000" dirty="0" smtClean="0"/>
              <a:t>3</a:t>
            </a:r>
            <a:r>
              <a:rPr lang="es-CO" dirty="0" smtClean="0"/>
              <a:t/>
            </a:r>
            <a:br>
              <a:rPr lang="es-CO" dirty="0" smtClean="0"/>
            </a:br>
            <a:r>
              <a:rPr lang="es-CO" b="1" dirty="0" smtClean="0"/>
              <a:t>Tara:</a:t>
            </a:r>
            <a:r>
              <a:rPr lang="es-CO" dirty="0" smtClean="0"/>
              <a:t> 120 kg.</a:t>
            </a:r>
            <a:br>
              <a:rPr lang="es-CO" dirty="0" smtClean="0"/>
            </a:br>
            <a:r>
              <a:rPr lang="es-CO" b="1" dirty="0" smtClean="0"/>
              <a:t>Peso bruto máximo:</a:t>
            </a:r>
            <a:r>
              <a:rPr lang="es-CO" dirty="0" smtClean="0"/>
              <a:t> 1,587 kg.</a:t>
            </a:r>
            <a:br>
              <a:rPr lang="es-CO" dirty="0" smtClean="0"/>
            </a:br>
            <a:r>
              <a:rPr lang="es-CO" b="1" dirty="0" smtClean="0"/>
              <a:t>Compatibilidad con las sig. aeronaves:</a:t>
            </a:r>
            <a:r>
              <a:rPr lang="es-CO" dirty="0" smtClean="0"/>
              <a:t> A340 / A330</a:t>
            </a:r>
            <a:endParaRPr lang="es-CO" dirty="0"/>
          </a:p>
        </p:txBody>
      </p:sp>
      <p:pic>
        <p:nvPicPr>
          <p:cNvPr id="52226" name="Picture 2" descr="Contenedor. Código IATA AKN."/>
          <p:cNvPicPr>
            <a:picLocks noChangeAspect="1" noChangeArrowheads="1"/>
          </p:cNvPicPr>
          <p:nvPr/>
        </p:nvPicPr>
        <p:blipFill>
          <a:blip r:embed="rId2" cstate="print"/>
          <a:srcRect/>
          <a:stretch>
            <a:fillRect/>
          </a:stretch>
        </p:blipFill>
        <p:spPr bwMode="auto">
          <a:xfrm>
            <a:off x="539552" y="332656"/>
            <a:ext cx="2993835" cy="1368152"/>
          </a:xfrm>
          <a:prstGeom prst="rect">
            <a:avLst/>
          </a:prstGeom>
          <a:noFill/>
        </p:spPr>
      </p:pic>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8002088" cy="3120376"/>
          </a:xfrm>
        </p:spPr>
        <p:txBody>
          <a:bodyPr/>
          <a:lstStyle/>
          <a:p>
            <a:pPr algn="ctr"/>
            <a:r>
              <a:rPr lang="es-CO" sz="8800" dirty="0" smtClean="0">
                <a:solidFill>
                  <a:schemeClr val="tx1"/>
                </a:solidFill>
              </a:rPr>
              <a:t>PARA ANIMALES VIVOS</a:t>
            </a:r>
            <a:endParaRPr lang="es-CO" sz="8800" dirty="0">
              <a:solidFill>
                <a:schemeClr val="tx1"/>
              </a:solidFill>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39552" y="1988840"/>
            <a:ext cx="7776864" cy="3809712"/>
          </a:xfrm>
        </p:spPr>
        <p:txBody>
          <a:bodyPr>
            <a:normAutofit fontScale="92500" lnSpcReduction="20000"/>
          </a:bodyPr>
          <a:lstStyle/>
          <a:p>
            <a:r>
              <a:rPr lang="es-CO" b="1" dirty="0" smtClean="0"/>
              <a:t>Contenedor para ganado. Código IATA KMP / HQ2.</a:t>
            </a:r>
          </a:p>
          <a:p>
            <a:r>
              <a:rPr lang="es-CO" dirty="0" smtClean="0"/>
              <a:t/>
            </a:r>
            <a:br>
              <a:rPr lang="es-CO" dirty="0" smtClean="0"/>
            </a:br>
            <a:endParaRPr lang="es-CO" dirty="0" smtClean="0"/>
          </a:p>
          <a:p>
            <a:r>
              <a:rPr lang="es-CO" dirty="0" smtClean="0"/>
              <a:t>Pallet completamente de aluminio con 3 niveles para transportar animales vivos (bovinos, </a:t>
            </a:r>
            <a:r>
              <a:rPr lang="es-CO" dirty="0" err="1" smtClean="0"/>
              <a:t>ovinos,cerdos</a:t>
            </a:r>
            <a:r>
              <a:rPr lang="es-CO" dirty="0" smtClean="0"/>
              <a:t>, </a:t>
            </a:r>
            <a:r>
              <a:rPr lang="es-CO" dirty="0" err="1" smtClean="0"/>
              <a:t>etc</a:t>
            </a:r>
            <a:r>
              <a:rPr lang="es-CO" dirty="0" smtClean="0"/>
              <a:t>).</a:t>
            </a:r>
          </a:p>
          <a:p>
            <a:r>
              <a:rPr lang="es-CO" dirty="0" smtClean="0"/>
              <a:t>Montado sobre un pallet de 96" x 125"</a:t>
            </a:r>
          </a:p>
          <a:p>
            <a:r>
              <a:rPr lang="es-CO" dirty="0" smtClean="0"/>
              <a:t>Paneles equipados con ventilas</a:t>
            </a:r>
          </a:p>
          <a:p>
            <a:r>
              <a:rPr lang="es-CO" dirty="0" smtClean="0"/>
              <a:t>Puerta intermedia removible</a:t>
            </a:r>
          </a:p>
          <a:p>
            <a:r>
              <a:rPr lang="es-CO" b="1" dirty="0" smtClean="0"/>
              <a:t>Código IATA KMP / HQ2.</a:t>
            </a:r>
          </a:p>
          <a:p>
            <a:r>
              <a:rPr lang="es-CO" b="1" dirty="0" smtClean="0"/>
              <a:t>Dimensiones:</a:t>
            </a:r>
            <a:r>
              <a:rPr lang="es-CO" dirty="0" smtClean="0"/>
              <a:t> 317.5 x 244 x 160 cm.</a:t>
            </a:r>
            <a:br>
              <a:rPr lang="es-CO" dirty="0" smtClean="0"/>
            </a:br>
            <a:r>
              <a:rPr lang="es-CO" b="1" dirty="0" smtClean="0"/>
              <a:t>Tara:</a:t>
            </a:r>
            <a:r>
              <a:rPr lang="es-CO" dirty="0" smtClean="0"/>
              <a:t> 370 a 430 kg. con piso intermedio</a:t>
            </a:r>
            <a:br>
              <a:rPr lang="es-CO" dirty="0" smtClean="0"/>
            </a:br>
            <a:r>
              <a:rPr lang="es-CO" b="1" dirty="0" smtClean="0"/>
              <a:t>Compatibilidad con las sig. aeronaves:</a:t>
            </a:r>
            <a:r>
              <a:rPr lang="es-CO" dirty="0" smtClean="0"/>
              <a:t> B747 F</a:t>
            </a:r>
            <a:endParaRPr lang="es-CO" dirty="0"/>
          </a:p>
        </p:txBody>
      </p:sp>
      <p:pic>
        <p:nvPicPr>
          <p:cNvPr id="53250" name="Picture 2" descr="Contenedor 88 x 125 x 63. Código IATA AAP / AA2."/>
          <p:cNvPicPr>
            <a:picLocks noChangeAspect="1" noChangeArrowheads="1"/>
          </p:cNvPicPr>
          <p:nvPr/>
        </p:nvPicPr>
        <p:blipFill>
          <a:blip r:embed="rId2" cstate="print"/>
          <a:srcRect/>
          <a:stretch>
            <a:fillRect/>
          </a:stretch>
        </p:blipFill>
        <p:spPr bwMode="auto">
          <a:xfrm>
            <a:off x="755576" y="620688"/>
            <a:ext cx="2874642" cy="1313682"/>
          </a:xfrm>
          <a:prstGeom prst="rect">
            <a:avLst/>
          </a:prstGeom>
          <a:noFill/>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11560" y="2060848"/>
            <a:ext cx="7704856" cy="3816424"/>
          </a:xfrm>
        </p:spPr>
        <p:txBody>
          <a:bodyPr>
            <a:normAutofit fontScale="92500" lnSpcReduction="10000"/>
          </a:bodyPr>
          <a:lstStyle/>
          <a:p>
            <a:r>
              <a:rPr lang="es-CO" b="1" dirty="0" smtClean="0"/>
              <a:t>Contenedor triple para caballos. Código HMA / H6P.</a:t>
            </a:r>
          </a:p>
          <a:p>
            <a:r>
              <a:rPr lang="es-CO" dirty="0" smtClean="0"/>
              <a:t/>
            </a:r>
            <a:br>
              <a:rPr lang="es-CO" dirty="0" smtClean="0"/>
            </a:br>
            <a:endParaRPr lang="es-CO" dirty="0" smtClean="0"/>
          </a:p>
          <a:p>
            <a:r>
              <a:rPr lang="es-CO" dirty="0" smtClean="0"/>
              <a:t>Base de aluminio, a prueba de sonidos con espuma entre los paneles laterales. Paneles y reparticiones interiores.</a:t>
            </a:r>
          </a:p>
          <a:p>
            <a:r>
              <a:rPr lang="es-CO" dirty="0" smtClean="0"/>
              <a:t>Piso antideslizante, particiones </a:t>
            </a:r>
            <a:r>
              <a:rPr lang="es-CO" dirty="0" err="1" smtClean="0"/>
              <a:t>removilbles</a:t>
            </a:r>
            <a:r>
              <a:rPr lang="es-CO" dirty="0" smtClean="0"/>
              <a:t> para 1 hasta 3 caballos.</a:t>
            </a:r>
          </a:p>
          <a:p>
            <a:r>
              <a:rPr lang="es-CO" dirty="0" smtClean="0"/>
              <a:t>Techo cubierto, puerta delantera y trasera, hecha en rampa para permitir bajar y subir caballos sin recular.</a:t>
            </a:r>
          </a:p>
          <a:p>
            <a:r>
              <a:rPr lang="es-CO" b="1" dirty="0" smtClean="0"/>
              <a:t>Código HMA / H6P.</a:t>
            </a:r>
          </a:p>
          <a:p>
            <a:r>
              <a:rPr lang="es-CO" b="1" dirty="0" smtClean="0"/>
              <a:t>Dimensiones:</a:t>
            </a:r>
            <a:r>
              <a:rPr lang="es-CO" dirty="0" smtClean="0"/>
              <a:t> 317.5 x 244 x 244 cm.</a:t>
            </a:r>
            <a:br>
              <a:rPr lang="es-CO" dirty="0" smtClean="0"/>
            </a:br>
            <a:r>
              <a:rPr lang="es-CO" b="1" dirty="0" smtClean="0"/>
              <a:t>Tara:</a:t>
            </a:r>
            <a:r>
              <a:rPr lang="es-CO" dirty="0" smtClean="0"/>
              <a:t> 775 kg. o 900 kg.</a:t>
            </a:r>
            <a:br>
              <a:rPr lang="es-CO" dirty="0" smtClean="0"/>
            </a:br>
            <a:r>
              <a:rPr lang="es-CO" b="1" dirty="0" smtClean="0"/>
              <a:t>Compatibilidad con las sig. aeronaves:</a:t>
            </a:r>
            <a:r>
              <a:rPr lang="es-CO" dirty="0" smtClean="0"/>
              <a:t> B747</a:t>
            </a:r>
            <a:endParaRPr lang="es-CO" dirty="0"/>
          </a:p>
        </p:txBody>
      </p:sp>
      <p:pic>
        <p:nvPicPr>
          <p:cNvPr id="55298" name="Picture 2" descr="Contenedor triple para caballos. Código HMA / H6P."/>
          <p:cNvPicPr>
            <a:picLocks noChangeAspect="1" noChangeArrowheads="1"/>
          </p:cNvPicPr>
          <p:nvPr/>
        </p:nvPicPr>
        <p:blipFill>
          <a:blip r:embed="rId2" cstate="print"/>
          <a:srcRect/>
          <a:stretch>
            <a:fillRect/>
          </a:stretch>
        </p:blipFill>
        <p:spPr bwMode="auto">
          <a:xfrm>
            <a:off x="755576" y="836712"/>
            <a:ext cx="2678694" cy="1224136"/>
          </a:xfrm>
          <a:prstGeom prst="rect">
            <a:avLst/>
          </a:prstGeom>
          <a:noFill/>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683568" y="476672"/>
            <a:ext cx="4608512" cy="2736304"/>
          </a:xfrm>
          <a:prstGeom prst="rect">
            <a:avLst/>
          </a:prstGeom>
          <a:noFill/>
          <a:ln w="9525">
            <a:noFill/>
            <a:miter lim="800000"/>
            <a:headEnd/>
            <a:tailEnd/>
          </a:ln>
        </p:spPr>
      </p:pic>
      <p:sp>
        <p:nvSpPr>
          <p:cNvPr id="5" name="4 CuadroTexto"/>
          <p:cNvSpPr txBox="1"/>
          <p:nvPr/>
        </p:nvSpPr>
        <p:spPr>
          <a:xfrm>
            <a:off x="683568" y="3429000"/>
            <a:ext cx="5184576" cy="369332"/>
          </a:xfrm>
          <a:prstGeom prst="rect">
            <a:avLst/>
          </a:prstGeom>
          <a:noFill/>
        </p:spPr>
        <p:txBody>
          <a:bodyPr wrap="square" rtlCol="0">
            <a:spAutoFit/>
          </a:bodyPr>
          <a:lstStyle/>
          <a:p>
            <a:pPr>
              <a:buFont typeface="Arial" pitchFamily="34" charset="0"/>
              <a:buChar char="•"/>
            </a:pPr>
            <a:r>
              <a:rPr lang="es-CO" dirty="0" smtClean="0"/>
              <a:t>Trinivel automotriz</a:t>
            </a:r>
            <a:endParaRPr lang="es-CO" dirty="0"/>
          </a:p>
        </p:txBody>
      </p:sp>
      <p:sp>
        <p:nvSpPr>
          <p:cNvPr id="6" name="5 CuadroTexto"/>
          <p:cNvSpPr txBox="1"/>
          <p:nvPr/>
        </p:nvSpPr>
        <p:spPr>
          <a:xfrm>
            <a:off x="683568" y="4509120"/>
            <a:ext cx="6408712" cy="369332"/>
          </a:xfrm>
          <a:prstGeom prst="rect">
            <a:avLst/>
          </a:prstGeom>
          <a:noFill/>
        </p:spPr>
        <p:txBody>
          <a:bodyPr wrap="square" rtlCol="0">
            <a:spAutoFit/>
          </a:bodyPr>
          <a:lstStyle/>
          <a:p>
            <a:pPr>
              <a:buFont typeface="Arial" pitchFamily="34" charset="0"/>
              <a:buChar char="•"/>
            </a:pPr>
            <a:r>
              <a:rPr lang="es-CO" dirty="0" smtClean="0"/>
              <a:t>Utilizado para el transporte de automóviles nuevos.</a:t>
            </a:r>
            <a:endParaRPr lang="es-CO"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0.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3.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4.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5.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6.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7.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8.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9.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0.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3.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4.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5.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6.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7.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8.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9.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0.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3.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4.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5.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6.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7.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8.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9.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0.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3.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4.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5.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6.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7.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8.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9.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5.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6.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7.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8.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9.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337</TotalTime>
  <Words>1497</Words>
  <Application>Microsoft Office PowerPoint</Application>
  <PresentationFormat>Presentación en pantalla (4:3)</PresentationFormat>
  <Paragraphs>350</Paragraphs>
  <Slides>102</Slides>
  <Notes>1</Notes>
  <HiddenSlides>0</HiddenSlides>
  <MMClips>0</MMClips>
  <ScaleCrop>false</ScaleCrop>
  <HeadingPairs>
    <vt:vector size="4" baseType="variant">
      <vt:variant>
        <vt:lpstr>Tema</vt:lpstr>
      </vt:variant>
      <vt:variant>
        <vt:i4>1</vt:i4>
      </vt:variant>
      <vt:variant>
        <vt:lpstr>Títulos de diapositiva</vt:lpstr>
      </vt:variant>
      <vt:variant>
        <vt:i4>102</vt:i4>
      </vt:variant>
    </vt:vector>
  </HeadingPairs>
  <TitlesOfParts>
    <vt:vector size="103" baseType="lpstr">
      <vt:lpstr>Flujo</vt:lpstr>
      <vt:lpstr>TRANSPORTE DE CARGA AEREA</vt:lpstr>
      <vt:lpstr>TRANSPORTE AEREO</vt:lpstr>
      <vt:lpstr>Diapositiva 3</vt:lpstr>
      <vt:lpstr>Características del transporte aéreo</vt:lpstr>
      <vt:lpstr>AVIONES MIXTOS DE CARGA Y PASAJEROS </vt:lpstr>
      <vt:lpstr>AIRBUS 330</vt:lpstr>
      <vt:lpstr>AIRBUS   330    -   340 </vt:lpstr>
      <vt:lpstr>AIRBUS   330    -   340 </vt:lpstr>
      <vt:lpstr>Diapositiva 9</vt:lpstr>
      <vt:lpstr>AIRBUS 319</vt:lpstr>
      <vt:lpstr>AIRBUS  319   -   320   -   321 </vt:lpstr>
      <vt:lpstr>AIRBUS  319   -   320   -   321 </vt:lpstr>
      <vt:lpstr>Diapositiva 13</vt:lpstr>
      <vt:lpstr>BOEING 737</vt:lpstr>
      <vt:lpstr>BOEING 737 </vt:lpstr>
      <vt:lpstr>BOEING 737</vt:lpstr>
      <vt:lpstr>Diapositiva 17</vt:lpstr>
      <vt:lpstr>BOEING 777</vt:lpstr>
      <vt:lpstr>BOEING  777 - 200</vt:lpstr>
      <vt:lpstr>BOEING  777 - 200</vt:lpstr>
      <vt:lpstr>Diapositiva 21</vt:lpstr>
      <vt:lpstr>BOEING 747</vt:lpstr>
      <vt:lpstr>BOEING  747 </vt:lpstr>
      <vt:lpstr>BOEING  747 </vt:lpstr>
      <vt:lpstr>Diapositiva 25</vt:lpstr>
      <vt:lpstr>BOEING 747-400</vt:lpstr>
      <vt:lpstr>BOEING 747-400 ERF </vt:lpstr>
      <vt:lpstr>BOEING 747-400 ERF </vt:lpstr>
      <vt:lpstr>Diapositiva 29</vt:lpstr>
      <vt:lpstr>BOEING 747 FREIGHTER</vt:lpstr>
      <vt:lpstr>BOEING 747 FREIGHTER </vt:lpstr>
      <vt:lpstr>BOEING 747 FREIGHTER </vt:lpstr>
      <vt:lpstr>Diapositiva 33</vt:lpstr>
      <vt:lpstr>AIRBUS 300-600 ST</vt:lpstr>
      <vt:lpstr>AIRBUS 300-600  ST </vt:lpstr>
      <vt:lpstr>AIRBUS 300-600  ST </vt:lpstr>
      <vt:lpstr>AN 225 MRIYA</vt:lpstr>
      <vt:lpstr>  AN  225 MRIYA</vt:lpstr>
      <vt:lpstr>  AN  225 MRIYA</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TIPOS DE CONTENDORES</vt:lpstr>
      <vt:lpstr>CONTENEDORES MARITIMOS</vt:lpstr>
      <vt:lpstr>OPEN TOP</vt:lpstr>
      <vt:lpstr>Diapositiva 63</vt:lpstr>
      <vt:lpstr>Diapositiva 64</vt:lpstr>
      <vt:lpstr>STANDAR</vt:lpstr>
      <vt:lpstr>Diapositiva 66</vt:lpstr>
      <vt:lpstr>Diapositiva 67</vt:lpstr>
      <vt:lpstr>Diapositiva 68</vt:lpstr>
      <vt:lpstr>REFRIGERADOS</vt:lpstr>
      <vt:lpstr>Diapositiva 70</vt:lpstr>
      <vt:lpstr>Diapositiva 71</vt:lpstr>
      <vt:lpstr>Diapositiva 72</vt:lpstr>
      <vt:lpstr>AISLANTES</vt:lpstr>
      <vt:lpstr>Diapositiva 74</vt:lpstr>
      <vt:lpstr>TANQUES</vt:lpstr>
      <vt:lpstr>Diapositiva 76</vt:lpstr>
      <vt:lpstr>FLAT TRACKS</vt:lpstr>
      <vt:lpstr>Diapositiva 78</vt:lpstr>
      <vt:lpstr>Diapositiva 79</vt:lpstr>
      <vt:lpstr>CONTENEDORES AEREOS</vt:lpstr>
      <vt:lpstr>DE SEGURIDAD</vt:lpstr>
      <vt:lpstr>Diapositiva 82</vt:lpstr>
      <vt:lpstr>Diapositiva 83</vt:lpstr>
      <vt:lpstr>ISOTERMICOS</vt:lpstr>
      <vt:lpstr>Diapositiva 85</vt:lpstr>
      <vt:lpstr>Diapositiva 86</vt:lpstr>
      <vt:lpstr>Diapositiva 87</vt:lpstr>
      <vt:lpstr>Diapositiva 88</vt:lpstr>
      <vt:lpstr>CONTENDORES</vt:lpstr>
      <vt:lpstr>Diapositiva 90</vt:lpstr>
      <vt:lpstr>Diapositiva 91</vt:lpstr>
      <vt:lpstr>Diapositiva 92</vt:lpstr>
      <vt:lpstr>Diapositiva 93</vt:lpstr>
      <vt:lpstr>Diapositiva 94</vt:lpstr>
      <vt:lpstr>Diapositiva 95</vt:lpstr>
      <vt:lpstr>PARA ANIMALES VIVOS</vt:lpstr>
      <vt:lpstr>Diapositiva 97</vt:lpstr>
      <vt:lpstr>Diapositiva 98</vt:lpstr>
      <vt:lpstr>Diapositiva 99</vt:lpstr>
      <vt:lpstr>Diapositiva 100</vt:lpstr>
      <vt:lpstr>Diapositiva 101</vt:lpstr>
      <vt:lpstr>Diapositiva 102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FAMILIA RODRIGUEZ</dc:creator>
  <cp:lastModifiedBy>Administrador</cp:lastModifiedBy>
  <cp:revision>40</cp:revision>
  <dcterms:created xsi:type="dcterms:W3CDTF">2011-08-15T02:07:28Z</dcterms:created>
  <dcterms:modified xsi:type="dcterms:W3CDTF">2011-09-13T02:13:13Z</dcterms:modified>
</cp:coreProperties>
</file>